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3" r:id="rId2"/>
    <p:sldId id="264" r:id="rId3"/>
  </p:sldIdLst>
  <p:sldSz cx="9906000" cy="6858000" type="A4"/>
  <p:notesSz cx="6735763" cy="98663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Arial" charset="0"/>
        <a:ea typeface="新細明體" charset="0"/>
        <a:cs typeface="新細明體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7" autoAdjust="0"/>
  </p:normalViewPr>
  <p:slideViewPr>
    <p:cSldViewPr>
      <p:cViewPr varScale="1">
        <p:scale>
          <a:sx n="104" d="100"/>
          <a:sy n="104" d="100"/>
        </p:scale>
        <p:origin x="-920" y="-1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204" y="-96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F62F8F-32BC-9245-B23A-1714BFAB5A7E}" type="datetimeFigureOut">
              <a:rPr lang="zh-TW" altLang="en-US"/>
              <a:pPr/>
              <a:t>16/1/28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3AC514-3DD6-B34C-A2B3-729650DBAE4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531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EDF1E-04C1-3E46-909C-E7A9D0C797EA}" type="datetimeFigureOut">
              <a:rPr kumimoji="1" lang="zh-TW" altLang="en-US" smtClean="0"/>
              <a:t>16/1/28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5953F-0966-7244-A471-9FE0E24018F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1729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900" b="1" dirty="0"/>
              <a:t>合作</a:t>
            </a:r>
            <a:r>
              <a:rPr lang="zh-TW" altLang="en-US" sz="1000" b="1" dirty="0"/>
              <a:t>店家數</a:t>
            </a:r>
            <a:r>
              <a:rPr lang="en-US" altLang="zh-TW" sz="1000" dirty="0"/>
              <a:t>:</a:t>
            </a:r>
            <a:r>
              <a:rPr lang="zh-TW" altLang="en-US" sz="1000" dirty="0"/>
              <a:t> </a:t>
            </a:r>
            <a:r>
              <a:rPr lang="en-US" altLang="zh-TW" sz="1000" dirty="0"/>
              <a:t>284</a:t>
            </a:r>
            <a:r>
              <a:rPr lang="zh-TW" altLang="en-US" sz="900" dirty="0"/>
              <a:t>家</a:t>
            </a:r>
            <a:r>
              <a:rPr lang="en-US" altLang="zh-TW" sz="900" dirty="0"/>
              <a:t>(</a:t>
            </a:r>
            <a:r>
              <a:rPr lang="zh-TW" altLang="en-US" sz="900" dirty="0"/>
              <a:t>面板</a:t>
            </a:r>
            <a:r>
              <a:rPr lang="en-US" altLang="zh-TW" sz="900" dirty="0"/>
              <a:t>20</a:t>
            </a:r>
            <a:r>
              <a:rPr lang="zh-TW" altLang="en-US" sz="900"/>
              <a:t>家</a:t>
            </a:r>
            <a:r>
              <a:rPr lang="en-US" altLang="zh-TW" sz="900"/>
              <a:t>)</a:t>
            </a:r>
            <a:endParaRPr lang="en-US" altLang="zh-TW" sz="900" dirty="0"/>
          </a:p>
          <a:p>
            <a:r>
              <a:rPr lang="zh-TW" altLang="en-US" sz="900" b="1" dirty="0"/>
              <a:t>布建</a:t>
            </a:r>
            <a:r>
              <a:rPr lang="en-US" altLang="zh-TW" sz="900" b="1" dirty="0"/>
              <a:t>Beacon</a:t>
            </a:r>
            <a:r>
              <a:rPr lang="zh-TW" altLang="en-US" sz="900" b="1" dirty="0"/>
              <a:t>數</a:t>
            </a:r>
            <a:r>
              <a:rPr lang="en-US" altLang="zh-TW" sz="900" dirty="0"/>
              <a:t>:2733</a:t>
            </a:r>
            <a:r>
              <a:rPr lang="zh-TW" altLang="en-US" sz="900" dirty="0"/>
              <a:t>顆</a:t>
            </a:r>
            <a:endParaRPr lang="en-US" altLang="zh-TW" sz="900" dirty="0"/>
          </a:p>
          <a:p>
            <a:r>
              <a:rPr lang="en-US" altLang="zh-TW" sz="900" b="1" dirty="0"/>
              <a:t>APP</a:t>
            </a:r>
            <a:r>
              <a:rPr lang="zh-TW" altLang="en-US" sz="900" b="1" dirty="0"/>
              <a:t>下載數</a:t>
            </a:r>
            <a:r>
              <a:rPr lang="en-US" altLang="zh-TW" sz="900" b="1" dirty="0"/>
              <a:t>(</a:t>
            </a:r>
            <a:r>
              <a:rPr lang="zh-TW" altLang="en-US" sz="900" b="1" dirty="0"/>
              <a:t>含</a:t>
            </a:r>
            <a:r>
              <a:rPr lang="en-US" altLang="zh-TW" sz="900" b="1" dirty="0"/>
              <a:t>SDK)</a:t>
            </a:r>
            <a:r>
              <a:rPr lang="en-US" altLang="zh-TW" sz="900" dirty="0"/>
              <a:t>:145,530</a:t>
            </a:r>
          </a:p>
          <a:p>
            <a:r>
              <a:rPr lang="zh-TW" altLang="en-US" sz="900" b="1" dirty="0"/>
              <a:t>服務使用人數</a:t>
            </a:r>
            <a:r>
              <a:rPr lang="en-US" altLang="zh-TW" sz="900" dirty="0"/>
              <a:t>:57,815</a:t>
            </a:r>
            <a:r>
              <a:rPr lang="zh-TW" altLang="en-US" sz="900" dirty="0"/>
              <a:t>人</a:t>
            </a:r>
            <a:endParaRPr lang="en-US" altLang="zh-TW" sz="900" dirty="0"/>
          </a:p>
          <a:p>
            <a:r>
              <a:rPr lang="zh-TW" altLang="en-US" sz="900" b="1" dirty="0"/>
              <a:t>營收效益</a:t>
            </a:r>
            <a:r>
              <a:rPr lang="en-US" altLang="zh-TW" sz="900" dirty="0"/>
              <a:t>:2015</a:t>
            </a:r>
            <a:r>
              <a:rPr lang="zh-TW" altLang="en-US" sz="900" dirty="0"/>
              <a:t>年度收入約</a:t>
            </a:r>
            <a:r>
              <a:rPr lang="en-US" altLang="zh-TW" sz="900" dirty="0"/>
              <a:t>600</a:t>
            </a:r>
            <a:r>
              <a:rPr lang="zh-TW" altLang="en-US" sz="900" dirty="0"/>
              <a:t>萬</a:t>
            </a:r>
            <a:endParaRPr lang="en-US" altLang="zh-TW" sz="900" dirty="0"/>
          </a:p>
          <a:p>
            <a:r>
              <a:rPr lang="en-US" altLang="zh-TW" sz="900" dirty="0"/>
              <a:t>                        </a:t>
            </a:r>
            <a:r>
              <a:rPr lang="en-US" altLang="zh-TW" sz="900" dirty="0" err="1"/>
              <a:t>CheckMe</a:t>
            </a:r>
            <a:r>
              <a:rPr lang="zh-TW" altLang="en-US" sz="900" dirty="0"/>
              <a:t>獲得中華</a:t>
            </a:r>
            <a:r>
              <a:rPr lang="en-US" altLang="zh-TW" sz="900" dirty="0"/>
              <a:t>4G</a:t>
            </a:r>
            <a:r>
              <a:rPr lang="zh-TW" altLang="en-US" sz="900" dirty="0"/>
              <a:t>專案，至</a:t>
            </a:r>
            <a:r>
              <a:rPr lang="en-US" altLang="zh-TW" sz="900" dirty="0"/>
              <a:t>2016</a:t>
            </a:r>
            <a:r>
              <a:rPr lang="zh-TW" altLang="en-US" sz="900" dirty="0"/>
              <a:t>年收入</a:t>
            </a:r>
            <a:r>
              <a:rPr lang="en-US" altLang="zh-TW" sz="900" dirty="0"/>
              <a:t>1000</a:t>
            </a:r>
            <a:r>
              <a:rPr lang="zh-TW" altLang="en-US" sz="900" dirty="0"/>
              <a:t>萬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D7DDA-DE2C-4A43-BA37-095D94C1B547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407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1A0E3-94B3-4CDD-B810-FB16DCC3ADA0}" type="slidenum">
              <a:rPr lang="zh-TW" altLang="en-US" smtClean="0">
                <a:solidFill>
                  <a:prstClr val="black"/>
                </a:solidFill>
              </a:rPr>
              <a:pPr/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 sz="4400"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96616" y="3645024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368675" y="6524625"/>
            <a:ext cx="3136900" cy="268288"/>
          </a:xfrm>
        </p:spPr>
        <p:txBody>
          <a:bodyPr/>
          <a:lstStyle>
            <a:lvl1pPr>
              <a:defRPr/>
            </a:lvl1pPr>
          </a:lstStyle>
          <a:p>
            <a:fld id="{978904BC-A794-864D-B6DC-D8E063A63CA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1AA1A-C7BF-B645-9BB7-38F436B7B10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282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1168C-FA4D-8C41-9B26-FFB9E580EC82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C9959-F44D-904C-A817-BB17E3ADF68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438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6613" y="274638"/>
            <a:ext cx="2230437" cy="54483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8913" cy="54483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E895D-849C-EC4E-BC01-B14789947167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0BCDA-DF43-AC43-A419-BB0BAF425DF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4889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6BBCC-D130-9043-AE1A-E673705BD781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B3B8D-EF34-5047-8383-D4E3ED287EC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982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Arial Black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0936-63B4-6E49-AFA4-57C2AF979E8B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AB38C-63C2-4A48-96A2-F870D603F1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313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DA705-BBFF-CE48-9924-8D3D34A5F833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1BC74-8717-8B45-BA5F-0001136E339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928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1650" y="119697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0" y="119697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B8249-2D73-994C-95B2-715DB8A78BFD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F2AE3-9259-AB49-ACFF-0F315BE63EC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606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0BECB-0884-2C4A-8CD0-A4A1EF02E8A8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74FD1-0B4F-F14A-B836-A07BA56719D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64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1E193-DD47-1A4D-97DC-51DD214D0CC6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BCE4D-4188-484C-9857-C67BECE5C35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481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4385C-3938-924D-B5FB-7FCA535104B2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BC6DC-9DB6-BD4A-9078-2BEAFD23833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291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AE283-8293-824D-A13C-0BD0587B4341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E62A3-EE8A-6845-A080-30D949C1752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511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389DA-D161-4A40-985D-AB60F7ED09A4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A23BF-D247-5B41-AEAC-F1F32189644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80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1650" y="1196975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  <a:ea typeface="微軟正黑體"/>
                <a:cs typeface="Arial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545263"/>
            <a:ext cx="31369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  <a:ea typeface="微軟正黑體"/>
                <a:cs typeface="Arial"/>
              </a:defRPr>
            </a:lvl1pPr>
          </a:lstStyle>
          <a:p>
            <a:fld id="{7FE8C639-1F11-414B-9D0D-0D3ACE92E6CF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/>
                <a:ea typeface="微軟正黑體"/>
                <a:cs typeface="Arial"/>
              </a:defRPr>
            </a:lvl1pPr>
          </a:lstStyle>
          <a:p>
            <a:fld id="{6F77F4DD-D74B-B142-8204-F565E993360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0000"/>
          </a:solidFill>
          <a:latin typeface="Arial"/>
          <a:ea typeface="微軟正黑體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0000"/>
          </a:solidFill>
          <a:latin typeface="Arial Black" pitchFamily="34" charset="0"/>
          <a:ea typeface="標楷體" pitchFamily="65" charset="-120"/>
          <a:cs typeface="標楷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0000"/>
          </a:solidFill>
          <a:latin typeface="Arial Black" pitchFamily="34" charset="0"/>
          <a:ea typeface="標楷體" pitchFamily="65" charset="-120"/>
          <a:cs typeface="標楷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0000"/>
          </a:solidFill>
          <a:latin typeface="Arial Black" pitchFamily="34" charset="0"/>
          <a:ea typeface="標楷體" pitchFamily="65" charset="-120"/>
          <a:cs typeface="標楷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0000"/>
          </a:solidFill>
          <a:latin typeface="Arial Black" pitchFamily="34" charset="0"/>
          <a:ea typeface="標楷體" pitchFamily="65" charset="-120"/>
          <a:cs typeface="標楷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0000FF"/>
          </a:solidFill>
          <a:latin typeface="Arial"/>
          <a:ea typeface="微軟正黑體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0000FF"/>
          </a:solidFill>
          <a:latin typeface="Arial"/>
          <a:ea typeface="微軟正黑體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0000FF"/>
          </a:solidFill>
          <a:latin typeface="Arial"/>
          <a:ea typeface="微軟正黑體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0000FF"/>
          </a:solidFill>
          <a:latin typeface="Arial"/>
          <a:ea typeface="微軟正黑體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0000FF"/>
          </a:solidFill>
          <a:latin typeface="Arial"/>
          <a:ea typeface="微軟正黑體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Relationship Id="rId1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gif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0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20" Type="http://schemas.openxmlformats.org/officeDocument/2006/relationships/image" Target="../media/image31.jpeg"/><Relationship Id="rId21" Type="http://schemas.openxmlformats.org/officeDocument/2006/relationships/image" Target="../media/image32.jpeg"/><Relationship Id="rId22" Type="http://schemas.openxmlformats.org/officeDocument/2006/relationships/image" Target="../media/image33.jpeg"/><Relationship Id="rId23" Type="http://schemas.openxmlformats.org/officeDocument/2006/relationships/image" Target="../media/image34.png"/><Relationship Id="rId24" Type="http://schemas.openxmlformats.org/officeDocument/2006/relationships/image" Target="../media/image35.png"/><Relationship Id="rId25" Type="http://schemas.openxmlformats.org/officeDocument/2006/relationships/image" Target="../media/image36.png"/><Relationship Id="rId26" Type="http://schemas.openxmlformats.org/officeDocument/2006/relationships/image" Target="../media/image37.jpeg"/><Relationship Id="rId27" Type="http://schemas.openxmlformats.org/officeDocument/2006/relationships/image" Target="../media/image38.jpeg"/><Relationship Id="rId28" Type="http://schemas.openxmlformats.org/officeDocument/2006/relationships/image" Target="../media/image39.jpeg"/><Relationship Id="rId29" Type="http://schemas.openxmlformats.org/officeDocument/2006/relationships/image" Target="../media/image40.png"/><Relationship Id="rId30" Type="http://schemas.openxmlformats.org/officeDocument/2006/relationships/image" Target="../media/image41.jpe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jpeg"/><Relationship Id="rId15" Type="http://schemas.openxmlformats.org/officeDocument/2006/relationships/image" Target="../media/image26.jpeg"/><Relationship Id="rId16" Type="http://schemas.openxmlformats.org/officeDocument/2006/relationships/image" Target="../media/image27.jpeg"/><Relationship Id="rId17" Type="http://schemas.openxmlformats.org/officeDocument/2006/relationships/image" Target="../media/image28.jpeg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http://www.karma.com.tw/themes/default/images/map/p_location_map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2" t="440" r="-762" b="-440"/>
          <a:stretch/>
        </p:blipFill>
        <p:spPr bwMode="auto">
          <a:xfrm rot="16033451">
            <a:off x="4592874" y="2387701"/>
            <a:ext cx="2727272" cy="595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2480" y="4536"/>
            <a:ext cx="9547018" cy="894021"/>
          </a:xfrm>
        </p:spPr>
        <p:txBody>
          <a:bodyPr/>
          <a:lstStyle/>
          <a:p>
            <a:r>
              <a:rPr lang="en-US" altLang="zh-TW" sz="3200" dirty="0" smtClean="0">
                <a:latin typeface="+mn-lt"/>
                <a:ea typeface="標楷體" panose="03000509000000000000" pitchFamily="65" charset="-120"/>
              </a:rPr>
              <a:t>4G</a:t>
            </a:r>
            <a:r>
              <a:rPr lang="zh-TW" altLang="en-US" sz="3200" dirty="0" smtClean="0">
                <a:latin typeface="+mn-lt"/>
                <a:ea typeface="標楷體" panose="03000509000000000000" pitchFamily="65" charset="-120"/>
              </a:rPr>
              <a:t>智慧商圈</a:t>
            </a:r>
            <a:r>
              <a:rPr lang="zh-TW" altLang="en-US" sz="3200" dirty="0" smtClean="0">
                <a:latin typeface="+mn-lt"/>
                <a:ea typeface="標楷體" panose="03000509000000000000" pitchFamily="65" charset="-120"/>
              </a:rPr>
              <a:t>推動</a:t>
            </a:r>
            <a:endParaRPr lang="zh-TW" altLang="en-US" sz="2800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594600" y="6492876"/>
            <a:ext cx="2311400" cy="365125"/>
          </a:xfrm>
        </p:spPr>
        <p:txBody>
          <a:bodyPr/>
          <a:lstStyle/>
          <a:p>
            <a:pPr algn="r">
              <a:defRPr/>
            </a:pPr>
            <a:fld id="{0BD1C13C-3C42-475A-A4DF-FA6C5F9176D0}" type="slidenum">
              <a:rPr lang="zh-TW" altLang="en-US" smtClean="0">
                <a:latin typeface="+mn-lt"/>
                <a:ea typeface="標楷體" panose="03000509000000000000" pitchFamily="65" charset="-120"/>
              </a:rPr>
              <a:pPr algn="r">
                <a:defRPr/>
              </a:pPr>
              <a:t>1</a:t>
            </a:fld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42" name="Picture 4" descr="http://g.udn.com.tw/upfiles/B_SS/ssss01298/PSN_PHOTO/116/f_11872116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34309" y="5417495"/>
            <a:ext cx="1282280" cy="852937"/>
          </a:xfrm>
          <a:prstGeom prst="rect">
            <a:avLst/>
          </a:prstGeom>
          <a:ln>
            <a:noFill/>
          </a:ln>
          <a:effectLst>
            <a:glow rad="38100">
              <a:schemeClr val="bg1">
                <a:lumMod val="75000"/>
                <a:alpha val="1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圖片 102" descr="02063e2af51b53290d5f30580ff1d6b5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953" y="3768208"/>
            <a:ext cx="689178" cy="146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0" descr="http://www.redhouse.org.tw/redhouseSysUpDoc/Redhouse/Activity/07cee28d3f054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07" y="5221005"/>
            <a:ext cx="1097357" cy="714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14" y="5916811"/>
            <a:ext cx="1098751" cy="505907"/>
          </a:xfrm>
          <a:prstGeom prst="rect">
            <a:avLst/>
          </a:prstGeom>
        </p:spPr>
      </p:pic>
      <p:pic>
        <p:nvPicPr>
          <p:cNvPr id="49" name="Picture 2" descr="Cover art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8951" y="6166047"/>
            <a:ext cx="1341618" cy="41716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群組 32"/>
          <p:cNvGrpSpPr/>
          <p:nvPr/>
        </p:nvGrpSpPr>
        <p:grpSpPr>
          <a:xfrm>
            <a:off x="77558" y="884656"/>
            <a:ext cx="9764220" cy="4016456"/>
            <a:chOff x="85649" y="1140555"/>
            <a:chExt cx="9013126" cy="4016456"/>
          </a:xfrm>
        </p:grpSpPr>
        <p:sp>
          <p:nvSpPr>
            <p:cNvPr id="5" name="矩形 4"/>
            <p:cNvSpPr/>
            <p:nvPr/>
          </p:nvSpPr>
          <p:spPr>
            <a:xfrm>
              <a:off x="85649" y="1140555"/>
              <a:ext cx="9013126" cy="209169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noAutofit/>
            </a:bodyPr>
            <a:lstStyle/>
            <a:p>
              <a:pPr marL="265113" lvl="2" indent="-265113">
                <a:lnSpc>
                  <a:spcPts val="2160"/>
                </a:lnSpc>
                <a:spcBef>
                  <a:spcPts val="575"/>
                </a:spcBef>
                <a:buFont typeface="+mj-lt"/>
                <a:buAutoNum type="arabicPeriod"/>
              </a:pPr>
              <a:r>
                <a:rPr lang="zh-TW" altLang="en-US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anose="03000509000000000000" pitchFamily="65" charset="-120"/>
                </a:rPr>
                <a:t>服務</a:t>
              </a:r>
              <a:r>
                <a:rPr lang="zh-TW" altLang="en-US" dirty="0" smtClean="0">
                  <a:solidFill>
                    <a:prstClr val="black"/>
                  </a:solidFill>
                  <a:ea typeface="標楷體" panose="03000509000000000000" pitchFamily="65" charset="-120"/>
                  <a:cs typeface="Arial" pitchFamily="34" charset="0"/>
                </a:rPr>
                <a:t>：</a:t>
              </a:r>
              <a:r>
                <a:rPr lang="zh-TW" altLang="en-US" b="1" dirty="0" smtClean="0">
                  <a:solidFill>
                    <a:srgbClr val="FF0000"/>
                  </a:solidFill>
                  <a:ea typeface="標楷體" panose="03000509000000000000" pitchFamily="65" charset="-120"/>
                  <a:cs typeface="Arial" pitchFamily="34" charset="0"/>
                </a:rPr>
                <a:t>導客入店</a:t>
              </a:r>
              <a:r>
                <a:rPr lang="zh-TW" altLang="en-US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 </a:t>
              </a:r>
              <a:r>
                <a:rPr lang="en-US" altLang="zh-TW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(</a:t>
              </a:r>
              <a:r>
                <a:rPr lang="zh-TW" altLang="en-US" b="1" dirty="0" smtClean="0">
                  <a:solidFill>
                    <a:srgbClr val="FF0000"/>
                  </a:solidFill>
                  <a:ea typeface="標楷體" panose="03000509000000000000" pitchFamily="65" charset="-120"/>
                  <a:cs typeface="Arial" pitchFamily="34" charset="0"/>
                </a:rPr>
                <a:t>轉換</a:t>
              </a:r>
              <a:r>
                <a:rPr lang="zh-TW" altLang="en-US" b="1" dirty="0">
                  <a:solidFill>
                    <a:srgbClr val="FF0000"/>
                  </a:solidFill>
                  <a:ea typeface="標楷體" panose="03000509000000000000" pitchFamily="65" charset="-120"/>
                  <a:cs typeface="Arial" pitchFamily="34" charset="0"/>
                </a:rPr>
                <a:t>率</a:t>
              </a:r>
              <a:r>
                <a:rPr lang="en-US" altLang="zh-TW" dirty="0">
                  <a:solidFill>
                    <a:prstClr val="black"/>
                  </a:solidFill>
                  <a:ea typeface="標楷體" panose="03000509000000000000" pitchFamily="65" charset="-120"/>
                </a:rPr>
                <a:t>=</a:t>
              </a:r>
              <a:r>
                <a:rPr lang="zh-TW" altLang="en-US" dirty="0">
                  <a:solidFill>
                    <a:prstClr val="black"/>
                  </a:solidFill>
                  <a:ea typeface="標楷體" panose="03000509000000000000" pitchFamily="65" charset="-120"/>
                </a:rPr>
                <a:t> </a:t>
              </a:r>
              <a:r>
                <a:rPr lang="en-US" altLang="zh-TW" dirty="0" smtClean="0">
                  <a:solidFill>
                    <a:prstClr val="black"/>
                  </a:solidFill>
                  <a:ea typeface="標楷體" panose="03000509000000000000" pitchFamily="65" charset="-120"/>
                </a:rPr>
                <a:t>CPM+ </a:t>
              </a:r>
              <a:r>
                <a:rPr lang="en-US" altLang="zh-TW" b="1" dirty="0" smtClean="0">
                  <a:solidFill>
                    <a:srgbClr val="FF0000"/>
                  </a:solidFill>
                  <a:ea typeface="標楷體" panose="03000509000000000000" pitchFamily="65" charset="-120"/>
                  <a:cs typeface="Arial" pitchFamily="34" charset="0"/>
                </a:rPr>
                <a:t>CPL</a:t>
              </a:r>
              <a:r>
                <a:rPr lang="en-US" altLang="zh-TW" dirty="0" smtClean="0">
                  <a:solidFill>
                    <a:prstClr val="black"/>
                  </a:solidFill>
                  <a:ea typeface="標楷體" panose="03000509000000000000" pitchFamily="65" charset="-120"/>
                </a:rPr>
                <a:t>+</a:t>
              </a:r>
              <a:r>
                <a:rPr lang="zh-TW" altLang="en-US" dirty="0" smtClean="0">
                  <a:solidFill>
                    <a:prstClr val="black"/>
                  </a:solidFill>
                  <a:ea typeface="標楷體" panose="03000509000000000000" pitchFamily="65" charset="-120"/>
                </a:rPr>
                <a:t> </a:t>
              </a:r>
              <a:r>
                <a:rPr lang="en-US" altLang="zh-TW" b="1" dirty="0" smtClean="0">
                  <a:solidFill>
                    <a:srgbClr val="FF0000"/>
                  </a:solidFill>
                  <a:ea typeface="標楷體" panose="03000509000000000000" pitchFamily="65" charset="-120"/>
                  <a:cs typeface="Arial" pitchFamily="34" charset="0"/>
                </a:rPr>
                <a:t>CPA)</a:t>
              </a:r>
              <a:r>
                <a:rPr lang="zh-TW" altLang="en-US" b="1" dirty="0" smtClean="0">
                  <a:solidFill>
                    <a:srgbClr val="FF0000"/>
                  </a:solidFill>
                  <a:ea typeface="標楷體" panose="03000509000000000000" pitchFamily="65" charset="-120"/>
                  <a:cs typeface="Arial" pitchFamily="34" charset="0"/>
                </a:rPr>
                <a:t>、多螢商務購物牆</a:t>
              </a:r>
              <a:endParaRPr lang="en-US" altLang="zh-TW" b="1" dirty="0" smtClean="0">
                <a:solidFill>
                  <a:srgbClr val="FF0000"/>
                </a:solidFill>
                <a:ea typeface="標楷體" panose="03000509000000000000" pitchFamily="65" charset="-120"/>
                <a:cs typeface="Arial" pitchFamily="34" charset="0"/>
              </a:endParaRPr>
            </a:p>
            <a:p>
              <a:pPr marL="265113" indent="-265113">
                <a:lnSpc>
                  <a:spcPts val="2160"/>
                </a:lnSpc>
                <a:buFont typeface="+mj-lt"/>
                <a:buAutoNum type="arabicPeriod" startAt="2"/>
              </a:pPr>
              <a:r>
                <a:rPr lang="zh-TW" altLang="en-US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anose="03000509000000000000" pitchFamily="65" charset="-120"/>
                </a:rPr>
                <a:t>技術</a:t>
              </a:r>
              <a:r>
                <a:rPr lang="zh-TW" altLang="en-US" dirty="0" smtClean="0">
                  <a:ea typeface="標楷體" panose="03000509000000000000" pitchFamily="65" charset="-120"/>
                </a:rPr>
                <a:t>：</a:t>
              </a:r>
              <a:r>
                <a:rPr lang="zh-TW" altLang="en-US" b="1" dirty="0" smtClean="0">
                  <a:solidFill>
                    <a:prstClr val="black"/>
                  </a:solidFill>
                  <a:ea typeface="標楷體" panose="03000509000000000000" pitchFamily="65" charset="-120"/>
                  <a:cs typeface="Arial" pitchFamily="34" charset="0"/>
                </a:rPr>
                <a:t>微</a:t>
              </a:r>
              <a:r>
                <a:rPr lang="zh-TW" altLang="en-US" b="1" dirty="0">
                  <a:solidFill>
                    <a:prstClr val="black"/>
                  </a:solidFill>
                  <a:ea typeface="標楷體" panose="03000509000000000000" pitchFamily="65" charset="-120"/>
                  <a:cs typeface="Arial" pitchFamily="34" charset="0"/>
                </a:rPr>
                <a:t>定位</a:t>
              </a:r>
              <a:r>
                <a:rPr lang="zh-TW" altLang="en-US" b="1" dirty="0" smtClean="0">
                  <a:solidFill>
                    <a:prstClr val="black"/>
                  </a:solidFill>
                  <a:ea typeface="標楷體" panose="03000509000000000000" pitchFamily="65" charset="-120"/>
                  <a:cs typeface="Arial" pitchFamily="34" charset="0"/>
                </a:rPr>
                <a:t>偵測技術</a:t>
              </a:r>
              <a:r>
                <a:rPr lang="zh-TW" altLang="en-US" dirty="0">
                  <a:solidFill>
                    <a:schemeClr val="tx1"/>
                  </a:solidFill>
                  <a:ea typeface="標楷體" panose="03000509000000000000" pitchFamily="65" charset="-120"/>
                  <a:cs typeface="Arial" pitchFamily="34" charset="0"/>
                </a:rPr>
                <a:t>、</a:t>
              </a:r>
              <a:r>
                <a:rPr lang="zh-TW" altLang="en-US" b="1" dirty="0">
                  <a:solidFill>
                    <a:schemeClr val="tx1"/>
                  </a:solidFill>
                  <a:ea typeface="標楷體" panose="03000509000000000000" pitchFamily="65" charset="-120"/>
                  <a:cs typeface="Arial" pitchFamily="34" charset="0"/>
                </a:rPr>
                <a:t>室內外無縫導</a:t>
              </a:r>
              <a:r>
                <a:rPr lang="zh-TW" altLang="en-US" b="1" dirty="0" smtClean="0">
                  <a:solidFill>
                    <a:schemeClr val="tx1"/>
                  </a:solidFill>
                  <a:ea typeface="標楷體" panose="03000509000000000000" pitchFamily="65" charset="-120"/>
                  <a:cs typeface="Arial" pitchFamily="34" charset="0"/>
                </a:rPr>
                <a:t>覽</a:t>
              </a:r>
              <a:r>
                <a:rPr lang="zh-TW" altLang="en-US" dirty="0" smtClean="0">
                  <a:solidFill>
                    <a:prstClr val="black"/>
                  </a:solidFill>
                  <a:ea typeface="標楷體" panose="03000509000000000000" pitchFamily="65" charset="-120"/>
                  <a:cs typeface="Arial" pitchFamily="34" charset="0"/>
                </a:rPr>
                <a:t>、人流追蹤</a:t>
              </a:r>
              <a:r>
                <a:rPr lang="zh-TW" altLang="en-US" dirty="0" smtClean="0">
                  <a:solidFill>
                    <a:schemeClr val="tx1"/>
                  </a:solidFill>
                  <a:ea typeface="標楷體" panose="03000509000000000000" pitchFamily="65" charset="-120"/>
                  <a:cs typeface="Arial" pitchFamily="34" charset="0"/>
                </a:rPr>
                <a:t>技術、櫃點熱區追蹤</a:t>
              </a:r>
              <a:endParaRPr lang="en-US" altLang="zh-TW" dirty="0" smtClean="0">
                <a:solidFill>
                  <a:schemeClr val="tx1"/>
                </a:solidFill>
                <a:ea typeface="標楷體" panose="03000509000000000000" pitchFamily="65" charset="-120"/>
                <a:cs typeface="Arial" pitchFamily="34" charset="0"/>
              </a:endParaRPr>
            </a:p>
            <a:p>
              <a:pPr marL="265113" indent="-265113">
                <a:lnSpc>
                  <a:spcPts val="2160"/>
                </a:lnSpc>
                <a:buFont typeface="+mj-lt"/>
                <a:buAutoNum type="arabicPeriod" startAt="2"/>
              </a:pPr>
              <a:r>
                <a:rPr lang="zh-TW" altLang="en-US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anose="03000509000000000000" pitchFamily="65" charset="-120"/>
                </a:rPr>
                <a:t>場域</a:t>
              </a:r>
              <a:r>
                <a:rPr lang="zh-TW" altLang="en-US" dirty="0" smtClean="0">
                  <a:ea typeface="標楷體" panose="03000509000000000000" pitchFamily="65" charset="-120"/>
                </a:rPr>
                <a:t>：</a:t>
              </a:r>
              <a:r>
                <a:rPr lang="en-US" altLang="zh-TW" b="1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5</a:t>
              </a:r>
              <a:r>
                <a:rPr lang="zh-TW" altLang="en-US" b="1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大商圈</a:t>
              </a:r>
              <a:r>
                <a:rPr lang="en-US" altLang="zh-TW" dirty="0" smtClean="0">
                  <a:ea typeface="標楷體" panose="03000509000000000000" pitchFamily="65" charset="-120"/>
                </a:rPr>
                <a:t>(</a:t>
              </a:r>
              <a:r>
                <a:rPr lang="zh-TW" altLang="en-US" dirty="0" smtClean="0">
                  <a:ea typeface="標楷體" panose="03000509000000000000" pitchFamily="65" charset="-120"/>
                </a:rPr>
                <a:t>信義、新板、桃園站前、高雄三多興中、</a:t>
              </a:r>
              <a:r>
                <a:rPr lang="zh-TW" altLang="en-US" b="1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西門町</a:t>
              </a:r>
              <a:r>
                <a:rPr lang="en-US" altLang="zh-TW" b="1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202</a:t>
              </a:r>
              <a:r>
                <a:rPr lang="zh-TW" altLang="en-US" b="1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家</a:t>
              </a:r>
              <a:r>
                <a:rPr lang="en-US" altLang="zh-TW" b="1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/38%</a:t>
              </a:r>
              <a:r>
                <a:rPr lang="zh-TW" altLang="en-US" b="1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店家</a:t>
              </a:r>
              <a:r>
                <a:rPr lang="en-US" altLang="zh-TW" dirty="0" smtClean="0">
                  <a:ea typeface="標楷體" panose="03000509000000000000" pitchFamily="65" charset="-120"/>
                </a:rPr>
                <a:t>)</a:t>
              </a:r>
              <a:r>
                <a:rPr lang="zh-TW" altLang="en-US" dirty="0" smtClean="0">
                  <a:ea typeface="標楷體" panose="03000509000000000000" pitchFamily="65" charset="-120"/>
                </a:rPr>
                <a:t>；</a:t>
              </a:r>
              <a:r>
                <a:rPr lang="en-US" altLang="zh-TW" dirty="0" smtClean="0">
                  <a:ea typeface="標楷體" panose="03000509000000000000" pitchFamily="65" charset="-120"/>
                </a:rPr>
                <a:t/>
              </a:r>
              <a:br>
                <a:rPr lang="en-US" altLang="zh-TW" dirty="0" smtClean="0">
                  <a:ea typeface="標楷體" panose="03000509000000000000" pitchFamily="65" charset="-120"/>
                </a:rPr>
              </a:br>
              <a:r>
                <a:rPr lang="zh-TW" altLang="en-US" dirty="0" smtClean="0">
                  <a:ea typeface="標楷體" panose="03000509000000000000" pitchFamily="65" charset="-120"/>
                </a:rPr>
                <a:t>            共</a:t>
              </a:r>
              <a:r>
                <a:rPr lang="en-US" altLang="zh-TW" b="1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449</a:t>
              </a:r>
              <a:r>
                <a:rPr lang="zh-TW" altLang="en-US" b="1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家業者</a:t>
              </a:r>
              <a:r>
                <a:rPr lang="zh-TW" altLang="en-US" dirty="0" smtClean="0">
                  <a:solidFill>
                    <a:schemeClr val="tx1"/>
                  </a:solidFill>
                  <a:ea typeface="標楷體" panose="03000509000000000000" pitchFamily="65" charset="-120"/>
                </a:rPr>
                <a:t>合作，布建</a:t>
              </a:r>
              <a:r>
                <a:rPr lang="en-US" altLang="zh-TW" b="1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7,243beacons</a:t>
              </a:r>
              <a:r>
                <a:rPr lang="zh-TW" altLang="en-US" dirty="0" smtClean="0">
                  <a:ea typeface="標楷體" panose="03000509000000000000" pitchFamily="65" charset="-120"/>
                </a:rPr>
                <a:t>。</a:t>
              </a:r>
              <a:endParaRPr lang="en-US" altLang="zh-TW" dirty="0">
                <a:ea typeface="標楷體" panose="03000509000000000000" pitchFamily="65" charset="-120"/>
              </a:endParaRPr>
            </a:p>
            <a:p>
              <a:pPr marL="265113" indent="-265113">
                <a:lnSpc>
                  <a:spcPts val="2160"/>
                </a:lnSpc>
                <a:buFont typeface="+mj-lt"/>
                <a:buAutoNum type="arabicPeriod" startAt="2"/>
              </a:pPr>
              <a:r>
                <a:rPr lang="en-US" altLang="zh-TW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anose="03000509000000000000" pitchFamily="65" charset="-120"/>
                </a:rPr>
                <a:t>Eco-system</a:t>
              </a:r>
              <a:r>
                <a:rPr lang="zh-TW" altLang="en-US" dirty="0" smtClean="0">
                  <a:ea typeface="標楷體" panose="03000509000000000000" pitchFamily="65" charset="-120"/>
                </a:rPr>
                <a:t>：零售百貨</a:t>
              </a:r>
              <a:r>
                <a:rPr lang="en-US" altLang="zh-TW" dirty="0" smtClean="0">
                  <a:ea typeface="標楷體" panose="03000509000000000000" pitchFamily="65" charset="-120"/>
                </a:rPr>
                <a:t>(</a:t>
              </a:r>
              <a:r>
                <a:rPr lang="zh-TW" altLang="en-US" b="1" dirty="0">
                  <a:solidFill>
                    <a:schemeClr val="tx1"/>
                  </a:solidFill>
                  <a:ea typeface="標楷體" panose="03000509000000000000" pitchFamily="65" charset="-120"/>
                </a:rPr>
                <a:t>三越</a:t>
              </a:r>
              <a:r>
                <a:rPr lang="en-US" altLang="zh-TW" b="1" dirty="0">
                  <a:solidFill>
                    <a:schemeClr val="tx1"/>
                  </a:solidFill>
                  <a:ea typeface="標楷體" panose="03000509000000000000" pitchFamily="65" charset="-120"/>
                </a:rPr>
                <a:t>,</a:t>
              </a:r>
              <a:r>
                <a:rPr lang="zh-TW" altLang="en-US" b="1" dirty="0">
                  <a:solidFill>
                    <a:schemeClr val="tx1"/>
                  </a:solidFill>
                  <a:ea typeface="標楷體" panose="03000509000000000000" pitchFamily="65" charset="-120"/>
                </a:rPr>
                <a:t>阪急</a:t>
              </a:r>
              <a:r>
                <a:rPr lang="en-US" altLang="zh-TW" b="1" dirty="0">
                  <a:solidFill>
                    <a:schemeClr val="tx1"/>
                  </a:solidFill>
                  <a:ea typeface="標楷體" panose="03000509000000000000" pitchFamily="65" charset="-120"/>
                </a:rPr>
                <a:t>,</a:t>
              </a:r>
              <a:r>
                <a:rPr lang="zh-TW" altLang="en-US" b="1" dirty="0">
                  <a:solidFill>
                    <a:schemeClr val="tx1"/>
                  </a:solidFill>
                  <a:ea typeface="標楷體" panose="03000509000000000000" pitchFamily="65" charset="-120"/>
                </a:rPr>
                <a:t>遠東</a:t>
              </a:r>
              <a:r>
                <a:rPr lang="en-US" altLang="zh-TW" dirty="0">
                  <a:ea typeface="標楷體" panose="03000509000000000000" pitchFamily="65" charset="-120"/>
                </a:rPr>
                <a:t>)</a:t>
              </a:r>
              <a:r>
                <a:rPr lang="zh-TW" altLang="en-US" dirty="0">
                  <a:ea typeface="標楷體" panose="03000509000000000000" pitchFamily="65" charset="-120"/>
                </a:rPr>
                <a:t>；連鎖</a:t>
              </a:r>
              <a:r>
                <a:rPr lang="zh-TW" altLang="en-US" dirty="0" smtClean="0">
                  <a:ea typeface="標楷體" panose="03000509000000000000" pitchFamily="65" charset="-120"/>
                </a:rPr>
                <a:t>通路</a:t>
              </a:r>
              <a:r>
                <a:rPr lang="en-US" altLang="zh-TW" dirty="0" smtClean="0">
                  <a:ea typeface="標楷體" panose="03000509000000000000" pitchFamily="65" charset="-120"/>
                </a:rPr>
                <a:t>(</a:t>
              </a:r>
              <a:r>
                <a:rPr lang="zh-TW" altLang="en-US" b="1" dirty="0">
                  <a:solidFill>
                    <a:schemeClr val="tx1"/>
                  </a:solidFill>
                  <a:ea typeface="標楷體" panose="03000509000000000000" pitchFamily="65" charset="-120"/>
                </a:rPr>
                <a:t>全家</a:t>
              </a:r>
              <a:r>
                <a:rPr lang="en-US" altLang="zh-TW" b="1" dirty="0">
                  <a:solidFill>
                    <a:schemeClr val="tx1"/>
                  </a:solidFill>
                  <a:ea typeface="標楷體" panose="03000509000000000000" pitchFamily="65" charset="-120"/>
                </a:rPr>
                <a:t>,</a:t>
              </a:r>
              <a:r>
                <a:rPr lang="zh-TW" altLang="en-US" b="1" dirty="0">
                  <a:solidFill>
                    <a:schemeClr val="tx1"/>
                  </a:solidFill>
                  <a:ea typeface="標楷體" panose="03000509000000000000" pitchFamily="65" charset="-120"/>
                </a:rPr>
                <a:t>寶雅</a:t>
              </a:r>
              <a:r>
                <a:rPr lang="en-US" altLang="zh-TW" b="1" dirty="0">
                  <a:solidFill>
                    <a:schemeClr val="tx1"/>
                  </a:solidFill>
                  <a:ea typeface="標楷體" panose="03000509000000000000" pitchFamily="65" charset="-120"/>
                </a:rPr>
                <a:t>,</a:t>
              </a:r>
              <a:r>
                <a:rPr lang="zh-TW" altLang="en-US" b="1" dirty="0">
                  <a:solidFill>
                    <a:schemeClr val="tx1"/>
                  </a:solidFill>
                  <a:ea typeface="標楷體" panose="03000509000000000000" pitchFamily="65" charset="-120"/>
                </a:rPr>
                <a:t>日藥</a:t>
              </a:r>
              <a:r>
                <a:rPr lang="en-US" altLang="zh-TW" dirty="0" smtClean="0">
                  <a:ea typeface="標楷體" panose="03000509000000000000" pitchFamily="65" charset="-120"/>
                </a:rPr>
                <a:t>)</a:t>
              </a:r>
              <a:r>
                <a:rPr lang="zh-TW" altLang="en-US" dirty="0" smtClean="0">
                  <a:ea typeface="標楷體" panose="03000509000000000000" pitchFamily="65" charset="-120"/>
                </a:rPr>
                <a:t>；電</a:t>
              </a:r>
              <a:r>
                <a:rPr lang="zh-TW" altLang="en-US" dirty="0">
                  <a:ea typeface="標楷體" panose="03000509000000000000" pitchFamily="65" charset="-120"/>
                </a:rPr>
                <a:t>商</a:t>
              </a:r>
              <a:r>
                <a:rPr lang="en-US" altLang="zh-TW" dirty="0">
                  <a:ea typeface="標楷體" panose="03000509000000000000" pitchFamily="65" charset="-120"/>
                </a:rPr>
                <a:t>(</a:t>
              </a:r>
              <a:r>
                <a:rPr lang="en-US" altLang="zh-TW" b="1" dirty="0">
                  <a:solidFill>
                    <a:schemeClr val="tx1"/>
                  </a:solidFill>
                  <a:ea typeface="標楷體" panose="03000509000000000000" pitchFamily="65" charset="-120"/>
                </a:rPr>
                <a:t>17Life, </a:t>
              </a:r>
              <a:br>
                <a:rPr lang="en-US" altLang="zh-TW" b="1" dirty="0">
                  <a:solidFill>
                    <a:schemeClr val="tx1"/>
                  </a:solidFill>
                  <a:ea typeface="標楷體" panose="03000509000000000000" pitchFamily="65" charset="-120"/>
                </a:rPr>
              </a:br>
              <a:r>
                <a:rPr lang="en-US" altLang="zh-TW" b="1" dirty="0">
                  <a:solidFill>
                    <a:schemeClr val="tx1"/>
                  </a:solidFill>
                  <a:ea typeface="標楷體" panose="03000509000000000000" pitchFamily="65" charset="-120"/>
                </a:rPr>
                <a:t>                          </a:t>
              </a:r>
              <a:r>
                <a:rPr lang="en-US" altLang="zh-TW" b="1" dirty="0" err="1" smtClean="0">
                  <a:solidFill>
                    <a:schemeClr val="tx1"/>
                  </a:solidFill>
                  <a:ea typeface="標楷體" panose="03000509000000000000" pitchFamily="65" charset="-120"/>
                </a:rPr>
                <a:t>Gomaji</a:t>
              </a:r>
              <a:r>
                <a:rPr lang="en-US" altLang="zh-TW" dirty="0" smtClean="0">
                  <a:ea typeface="標楷體" panose="03000509000000000000" pitchFamily="65" charset="-120"/>
                </a:rPr>
                <a:t>)</a:t>
              </a:r>
              <a:r>
                <a:rPr lang="zh-TW" altLang="en-US" dirty="0">
                  <a:ea typeface="標楷體" panose="03000509000000000000" pitchFamily="65" charset="-120"/>
                </a:rPr>
                <a:t>與硬體、資</a:t>
              </a:r>
              <a:r>
                <a:rPr lang="zh-TW" altLang="en-US" dirty="0" smtClean="0">
                  <a:ea typeface="標楷體" panose="03000509000000000000" pitchFamily="65" charset="-120"/>
                </a:rPr>
                <a:t>服</a:t>
              </a:r>
              <a:r>
                <a:rPr lang="en-US" altLang="zh-TW" dirty="0" smtClean="0">
                  <a:ea typeface="標楷體" panose="03000509000000000000" pitchFamily="65" charset="-120"/>
                </a:rPr>
                <a:t>(</a:t>
              </a:r>
              <a:r>
                <a:rPr lang="zh-TW" altLang="en-US" b="1" dirty="0">
                  <a:solidFill>
                    <a:schemeClr val="tx1"/>
                  </a:solidFill>
                  <a:ea typeface="標楷體" panose="03000509000000000000" pitchFamily="65" charset="-120"/>
                </a:rPr>
                <a:t>研華</a:t>
              </a:r>
              <a:r>
                <a:rPr lang="en-US" altLang="zh-TW" b="1" dirty="0">
                  <a:solidFill>
                    <a:schemeClr val="tx1"/>
                  </a:solidFill>
                  <a:ea typeface="標楷體" panose="03000509000000000000" pitchFamily="65" charset="-120"/>
                </a:rPr>
                <a:t>,</a:t>
              </a:r>
              <a:r>
                <a:rPr lang="zh-TW" altLang="en-US" b="1" dirty="0">
                  <a:solidFill>
                    <a:schemeClr val="tx1"/>
                  </a:solidFill>
                  <a:ea typeface="標楷體" panose="03000509000000000000" pitchFamily="65" charset="-120"/>
                </a:rPr>
                <a:t>太和光</a:t>
              </a:r>
              <a:r>
                <a:rPr lang="en-US" altLang="zh-TW" b="1" dirty="0">
                  <a:solidFill>
                    <a:schemeClr val="tx1"/>
                  </a:solidFill>
                  <a:ea typeface="標楷體" panose="03000509000000000000" pitchFamily="65" charset="-120"/>
                </a:rPr>
                <a:t>,</a:t>
              </a:r>
              <a:r>
                <a:rPr lang="zh-TW" altLang="en-US" b="1" dirty="0">
                  <a:solidFill>
                    <a:schemeClr val="tx1"/>
                  </a:solidFill>
                  <a:ea typeface="標楷體" panose="03000509000000000000" pitchFamily="65" charset="-120"/>
                </a:rPr>
                <a:t>瑞昱</a:t>
              </a:r>
              <a:r>
                <a:rPr lang="en-US" altLang="zh-TW" b="1" dirty="0">
                  <a:solidFill>
                    <a:schemeClr val="tx1"/>
                  </a:solidFill>
                  <a:ea typeface="標楷體" panose="03000509000000000000" pitchFamily="65" charset="-120"/>
                </a:rPr>
                <a:t>,</a:t>
              </a:r>
              <a:r>
                <a:rPr lang="zh-TW" altLang="en-US" b="1" dirty="0">
                  <a:solidFill>
                    <a:schemeClr val="tx1"/>
                  </a:solidFill>
                  <a:ea typeface="標楷體" panose="03000509000000000000" pitchFamily="65" charset="-120"/>
                </a:rPr>
                <a:t>勝義</a:t>
              </a:r>
              <a:r>
                <a:rPr lang="en-US" altLang="zh-TW" dirty="0" smtClean="0">
                  <a:ea typeface="標楷體" panose="03000509000000000000" pitchFamily="65" charset="-120"/>
                </a:rPr>
                <a:t>)</a:t>
              </a:r>
              <a:r>
                <a:rPr lang="zh-TW" altLang="en-US" dirty="0" smtClean="0">
                  <a:ea typeface="標楷體" panose="03000509000000000000" pitchFamily="65" charset="-120"/>
                </a:rPr>
                <a:t>等</a:t>
              </a:r>
              <a:r>
                <a:rPr lang="zh-TW" altLang="en-US" b="1" dirty="0" smtClean="0">
                  <a:solidFill>
                    <a:schemeClr val="tx1"/>
                  </a:solidFill>
                  <a:ea typeface="標楷體" panose="03000509000000000000" pitchFamily="65" charset="-120"/>
                </a:rPr>
                <a:t>共</a:t>
              </a:r>
              <a:r>
                <a:rPr lang="en-US" altLang="zh-TW" b="1" dirty="0">
                  <a:solidFill>
                    <a:schemeClr val="tx1"/>
                  </a:solidFill>
                  <a:ea typeface="標楷體" panose="03000509000000000000" pitchFamily="65" charset="-120"/>
                </a:rPr>
                <a:t>3</a:t>
              </a:r>
              <a:r>
                <a:rPr lang="en-US" altLang="zh-TW" b="1" dirty="0" smtClean="0">
                  <a:solidFill>
                    <a:schemeClr val="tx1"/>
                  </a:solidFill>
                  <a:ea typeface="標楷體" panose="03000509000000000000" pitchFamily="65" charset="-120"/>
                </a:rPr>
                <a:t>0</a:t>
              </a:r>
              <a:r>
                <a:rPr lang="zh-TW" altLang="en-US" b="1" dirty="0" smtClean="0">
                  <a:solidFill>
                    <a:schemeClr val="tx1"/>
                  </a:solidFill>
                  <a:ea typeface="標楷體" panose="03000509000000000000" pitchFamily="65" charset="-120"/>
                </a:rPr>
                <a:t>家業者</a:t>
              </a:r>
              <a:r>
                <a:rPr lang="zh-TW" altLang="en-US" dirty="0" smtClean="0">
                  <a:ea typeface="標楷體" panose="03000509000000000000" pitchFamily="65" charset="-120"/>
                </a:rPr>
                <a:t>。</a:t>
              </a:r>
              <a:endParaRPr lang="en-US" altLang="zh-TW" dirty="0" smtClean="0">
                <a:ea typeface="標楷體" panose="03000509000000000000" pitchFamily="65" charset="-120"/>
              </a:endParaRPr>
            </a:p>
            <a:p>
              <a:pPr marL="265113" indent="-265113">
                <a:lnSpc>
                  <a:spcPts val="2160"/>
                </a:lnSpc>
                <a:buFont typeface="+mj-lt"/>
                <a:buAutoNum type="arabicPeriod" startAt="2"/>
              </a:pPr>
              <a:r>
                <a:rPr lang="zh-TW" altLang="en-US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anose="03000509000000000000" pitchFamily="65" charset="-120"/>
                </a:rPr>
                <a:t>效益</a:t>
              </a:r>
              <a:r>
                <a:rPr lang="zh-TW" altLang="en-US" dirty="0">
                  <a:ea typeface="標楷體" panose="03000509000000000000" pitchFamily="65" charset="-120"/>
                </a:rPr>
                <a:t>：</a:t>
              </a:r>
              <a:r>
                <a:rPr lang="en-US" altLang="zh-TW" dirty="0" smtClean="0">
                  <a:ea typeface="標楷體" panose="03000509000000000000" pitchFamily="65" charset="-120"/>
                </a:rPr>
                <a:t>11</a:t>
              </a:r>
              <a:r>
                <a:rPr lang="zh-TW" altLang="en-US" dirty="0" smtClean="0">
                  <a:ea typeface="標楷體" panose="03000509000000000000" pitchFamily="65" charset="-120"/>
                </a:rPr>
                <a:t>個月 </a:t>
              </a:r>
              <a:r>
                <a:rPr lang="en-US" altLang="zh-TW" b="1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14.5</a:t>
              </a:r>
              <a:r>
                <a:rPr lang="zh-TW" altLang="en-US" b="1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萬</a:t>
              </a:r>
              <a:r>
                <a:rPr lang="en-US" altLang="zh-TW" b="1" dirty="0">
                  <a:solidFill>
                    <a:srgbClr val="FF0000"/>
                  </a:solidFill>
                  <a:ea typeface="標楷體" panose="03000509000000000000" pitchFamily="65" charset="-120"/>
                </a:rPr>
                <a:t>APP</a:t>
              </a:r>
              <a:r>
                <a:rPr lang="zh-TW" altLang="en-US" b="1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下載</a:t>
              </a:r>
              <a:r>
                <a:rPr lang="zh-TW" altLang="en-US" dirty="0" smtClean="0">
                  <a:ea typeface="標楷體" panose="03000509000000000000" pitchFamily="65" charset="-120"/>
                </a:rPr>
                <a:t>，店家</a:t>
              </a:r>
              <a:r>
                <a:rPr lang="zh-TW" altLang="en-US" b="1" dirty="0">
                  <a:solidFill>
                    <a:srgbClr val="FF0000"/>
                  </a:solidFill>
                  <a:ea typeface="標楷體" panose="03000509000000000000" pitchFamily="65" charset="-120"/>
                </a:rPr>
                <a:t>來客量</a:t>
              </a:r>
              <a:r>
                <a:rPr lang="zh-TW" altLang="en-US" b="1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提升</a:t>
              </a:r>
              <a:r>
                <a:rPr lang="en-US" altLang="zh-TW" b="1" dirty="0">
                  <a:solidFill>
                    <a:srgbClr val="FF0000"/>
                  </a:solidFill>
                  <a:ea typeface="標楷體" panose="03000509000000000000" pitchFamily="65" charset="-120"/>
                </a:rPr>
                <a:t>5~8</a:t>
              </a:r>
              <a:r>
                <a:rPr lang="en-US" altLang="zh-TW" b="1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%</a:t>
              </a:r>
              <a:r>
                <a:rPr lang="zh-TW" altLang="en-US" b="1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，</a:t>
              </a:r>
              <a:r>
                <a:rPr lang="zh-TW" altLang="en-US" dirty="0" smtClean="0">
                  <a:solidFill>
                    <a:schemeClr val="tx1"/>
                  </a:solidFill>
                  <a:ea typeface="標楷體" panose="03000509000000000000" pitchFamily="65" charset="-120"/>
                </a:rPr>
                <a:t>來</a:t>
              </a:r>
              <a:r>
                <a:rPr lang="zh-TW" altLang="en-US" dirty="0">
                  <a:solidFill>
                    <a:schemeClr val="tx1"/>
                  </a:solidFill>
                  <a:ea typeface="標楷體" panose="03000509000000000000" pitchFamily="65" charset="-120"/>
                </a:rPr>
                <a:t>店</a:t>
              </a:r>
              <a:r>
                <a:rPr lang="zh-TW" altLang="en-US" b="1" dirty="0">
                  <a:solidFill>
                    <a:srgbClr val="FF0000"/>
                  </a:solidFill>
                  <a:ea typeface="標楷體" panose="03000509000000000000" pitchFamily="65" charset="-120"/>
                </a:rPr>
                <a:t>購物率</a:t>
              </a:r>
              <a:r>
                <a:rPr lang="zh-TW" altLang="en-US" b="1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提升</a:t>
              </a:r>
              <a:r>
                <a:rPr lang="en-US" altLang="zh-TW" b="1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30%</a:t>
              </a:r>
              <a:r>
                <a:rPr lang="zh-TW" altLang="en-US" b="1" dirty="0" smtClean="0">
                  <a:solidFill>
                    <a:srgbClr val="FF0000"/>
                  </a:solidFill>
                  <a:ea typeface="標楷體" panose="03000509000000000000" pitchFamily="65" charset="-120"/>
                </a:rPr>
                <a:t>以上</a:t>
              </a:r>
              <a:endParaRPr lang="en-US" altLang="zh-TW" b="1" dirty="0">
                <a:solidFill>
                  <a:srgbClr val="FF0000"/>
                </a:solidFill>
                <a:ea typeface="標楷體" panose="03000509000000000000" pitchFamily="65" charset="-120"/>
              </a:endParaRPr>
            </a:p>
            <a:p>
              <a:pPr marL="263525" indent="-263525">
                <a:buFont typeface="+mj-lt"/>
                <a:buAutoNum type="arabicPeriod" startAt="2"/>
              </a:pPr>
              <a:endParaRPr lang="en-US" altLang="zh-TW" dirty="0">
                <a:ea typeface="標楷體" panose="03000509000000000000" pitchFamily="65" charset="-120"/>
              </a:endParaRPr>
            </a:p>
            <a:p>
              <a:pPr marL="0" lvl="2">
                <a:spcBef>
                  <a:spcPts val="575"/>
                </a:spcBef>
                <a:buFont typeface="+mj-lt"/>
                <a:buAutoNum type="arabicPeriod"/>
              </a:pPr>
              <a:endParaRPr lang="en-US" altLang="zh-TW" b="1" dirty="0">
                <a:solidFill>
                  <a:srgbClr val="FF0000"/>
                </a:solidFill>
                <a:ea typeface="標楷體" panose="03000509000000000000" pitchFamily="65" charset="-120"/>
                <a:cs typeface="Arial" pitchFamily="34" charset="0"/>
              </a:endParaRPr>
            </a:p>
          </p:txBody>
        </p:sp>
        <p:cxnSp>
          <p:nvCxnSpPr>
            <p:cNvPr id="59" name="直線接點 58"/>
            <p:cNvCxnSpPr/>
            <p:nvPr/>
          </p:nvCxnSpPr>
          <p:spPr>
            <a:xfrm>
              <a:off x="149145" y="3232251"/>
              <a:ext cx="3110935" cy="192476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 flipH="1">
              <a:off x="4585974" y="3260805"/>
              <a:ext cx="4430048" cy="1745819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圖片 5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3559" y="5387225"/>
            <a:ext cx="1245306" cy="1318965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3" name="群組 52"/>
          <p:cNvGrpSpPr/>
          <p:nvPr/>
        </p:nvGrpSpPr>
        <p:grpSpPr>
          <a:xfrm>
            <a:off x="7613508" y="3789612"/>
            <a:ext cx="2103196" cy="1740198"/>
            <a:chOff x="518429" y="3161693"/>
            <a:chExt cx="1947752" cy="1635074"/>
          </a:xfrm>
        </p:grpSpPr>
        <p:pic>
          <p:nvPicPr>
            <p:cNvPr id="55" name="圖片 5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29" y="3161693"/>
              <a:ext cx="1947752" cy="1402935"/>
            </a:xfrm>
            <a:prstGeom prst="ellipse">
              <a:avLst/>
            </a:prstGeom>
            <a:ln w="63500" cap="rnd">
              <a:solidFill>
                <a:schemeClr val="bg2">
                  <a:lumMod val="9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6" name="文字方塊 55"/>
            <p:cNvSpPr txBox="1"/>
            <p:nvPr/>
          </p:nvSpPr>
          <p:spPr>
            <a:xfrm>
              <a:off x="1078374" y="4564576"/>
              <a:ext cx="1326702" cy="2321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006" dirty="0" smtClean="0">
                  <a:solidFill>
                    <a:prstClr val="black"/>
                  </a:solidFill>
                  <a:latin typeface="+mn-lt"/>
                  <a:ea typeface="標楷體" panose="03000509000000000000" pitchFamily="65" charset="-120"/>
                </a:rPr>
                <a:t>104/3/16</a:t>
              </a:r>
              <a:r>
                <a:rPr lang="zh-TW" altLang="en-US" sz="1006" dirty="0" smtClean="0">
                  <a:solidFill>
                    <a:prstClr val="black"/>
                  </a:solidFill>
                  <a:latin typeface="+mn-lt"/>
                  <a:ea typeface="標楷體" panose="03000509000000000000" pitchFamily="65" charset="-120"/>
                </a:rPr>
                <a:t>非凡</a:t>
              </a:r>
              <a:r>
                <a:rPr lang="zh-TW" altLang="en-US" sz="1006" dirty="0">
                  <a:solidFill>
                    <a:prstClr val="black"/>
                  </a:solidFill>
                  <a:latin typeface="+mn-lt"/>
                  <a:ea typeface="標楷體" panose="03000509000000000000" pitchFamily="65" charset="-120"/>
                </a:rPr>
                <a:t>新聞</a:t>
              </a:r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1412649" y="3419406"/>
            <a:ext cx="2244303" cy="1487425"/>
            <a:chOff x="-1250805" y="303789"/>
            <a:chExt cx="2196782" cy="1717850"/>
          </a:xfrm>
        </p:grpSpPr>
        <p:pic>
          <p:nvPicPr>
            <p:cNvPr id="58" name="圖片 5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250805" y="303789"/>
              <a:ext cx="2133195" cy="1471786"/>
            </a:xfrm>
            <a:prstGeom prst="ellipse">
              <a:avLst/>
            </a:prstGeom>
            <a:ln w="63500" cap="rnd">
              <a:solidFill>
                <a:schemeClr val="bg2">
                  <a:lumMod val="9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1" name="文字方塊 60"/>
            <p:cNvSpPr txBox="1"/>
            <p:nvPr/>
          </p:nvSpPr>
          <p:spPr>
            <a:xfrm>
              <a:off x="-1070363" y="1736238"/>
              <a:ext cx="2016340" cy="285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06" dirty="0" smtClean="0">
                  <a:solidFill>
                    <a:prstClr val="black"/>
                  </a:solidFill>
                  <a:latin typeface="+mn-lt"/>
                  <a:ea typeface="標楷體" panose="03000509000000000000" pitchFamily="65" charset="-120"/>
                </a:rPr>
                <a:t>104/3/15</a:t>
              </a:r>
              <a:r>
                <a:rPr lang="zh-TW" altLang="en-US" sz="1006" dirty="0">
                  <a:solidFill>
                    <a:prstClr val="black"/>
                  </a:solidFill>
                  <a:latin typeface="+mn-lt"/>
                  <a:ea typeface="標楷體" panose="03000509000000000000" pitchFamily="65" charset="-120"/>
                </a:rPr>
                <a:t>西門町成果發表</a:t>
              </a:r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3907840" y="3218569"/>
            <a:ext cx="1866636" cy="1457448"/>
            <a:chOff x="6597479" y="4703340"/>
            <a:chExt cx="1793258" cy="1804637"/>
          </a:xfrm>
        </p:grpSpPr>
        <p:sp>
          <p:nvSpPr>
            <p:cNvPr id="63" name="文字方塊 62"/>
            <p:cNvSpPr txBox="1"/>
            <p:nvPr/>
          </p:nvSpPr>
          <p:spPr>
            <a:xfrm>
              <a:off x="6597479" y="6201990"/>
              <a:ext cx="1734189" cy="305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006" dirty="0">
                  <a:solidFill>
                    <a:prstClr val="black"/>
                  </a:solidFill>
                  <a:latin typeface="+mn-lt"/>
                  <a:ea typeface="標楷體" panose="03000509000000000000" pitchFamily="65" charset="-120"/>
                </a:rPr>
                <a:t>1040105</a:t>
              </a:r>
              <a:r>
                <a:rPr lang="zh-TW" altLang="en-US" sz="1006" dirty="0">
                  <a:solidFill>
                    <a:prstClr val="black"/>
                  </a:solidFill>
                  <a:latin typeface="+mn-lt"/>
                  <a:ea typeface="標楷體" panose="03000509000000000000" pitchFamily="65" charset="-120"/>
                </a:rPr>
                <a:t>林全能前處長訪視</a:t>
              </a:r>
            </a:p>
          </p:txBody>
        </p:sp>
        <p:pic>
          <p:nvPicPr>
            <p:cNvPr id="64" name="圖片 63" descr="12_mh1422761532929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641728" y="4703340"/>
              <a:ext cx="1749009" cy="1529280"/>
            </a:xfrm>
            <a:prstGeom prst="ellipse">
              <a:avLst/>
            </a:prstGeom>
            <a:ln w="63500" cap="rnd">
              <a:solidFill>
                <a:schemeClr val="bg2">
                  <a:lumMod val="9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65" name="群組 64"/>
          <p:cNvGrpSpPr/>
          <p:nvPr/>
        </p:nvGrpSpPr>
        <p:grpSpPr>
          <a:xfrm>
            <a:off x="217007" y="4536678"/>
            <a:ext cx="1947061" cy="1697229"/>
            <a:chOff x="8063594" y="3178648"/>
            <a:chExt cx="1464627" cy="1510374"/>
          </a:xfrm>
        </p:grpSpPr>
        <p:pic>
          <p:nvPicPr>
            <p:cNvPr id="66" name="圖片 65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43185" y="3299057"/>
              <a:ext cx="1485468" cy="1244649"/>
            </a:xfrm>
            <a:prstGeom prst="ellipse">
              <a:avLst/>
            </a:prstGeom>
            <a:ln w="63500" cap="rnd">
              <a:solidFill>
                <a:schemeClr val="bg2">
                  <a:lumMod val="9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7" name="文字方塊 66"/>
            <p:cNvSpPr txBox="1"/>
            <p:nvPr/>
          </p:nvSpPr>
          <p:spPr>
            <a:xfrm>
              <a:off x="9222567" y="3504895"/>
              <a:ext cx="305654" cy="118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06" dirty="0">
                  <a:solidFill>
                    <a:prstClr val="black"/>
                  </a:solidFill>
                  <a:latin typeface="+mn-lt"/>
                  <a:ea typeface="標楷體" panose="03000509000000000000" pitchFamily="65" charset="-120"/>
                </a:rPr>
                <a:t>信義商圈試用人潮</a:t>
              </a:r>
            </a:p>
          </p:txBody>
        </p:sp>
      </p:grpSp>
      <p:sp>
        <p:nvSpPr>
          <p:cNvPr id="38" name="文字方塊 37"/>
          <p:cNvSpPr txBox="1"/>
          <p:nvPr/>
        </p:nvSpPr>
        <p:spPr>
          <a:xfrm>
            <a:off x="5894968" y="4759319"/>
            <a:ext cx="1805150" cy="24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6" dirty="0" smtClean="0">
                <a:solidFill>
                  <a:prstClr val="black"/>
                </a:solidFill>
                <a:latin typeface="+mn-lt"/>
                <a:ea typeface="標楷體" panose="03000509000000000000" pitchFamily="65" charset="-120"/>
              </a:rPr>
              <a:t>10406</a:t>
            </a:r>
            <a:r>
              <a:rPr lang="zh-TW" altLang="en-US" sz="1006" dirty="0" smtClean="0">
                <a:solidFill>
                  <a:prstClr val="black"/>
                </a:solidFill>
                <a:latin typeface="+mn-lt"/>
                <a:ea typeface="標楷體" panose="03000509000000000000" pitchFamily="65" charset="-120"/>
              </a:rPr>
              <a:t>科技會報訪</a:t>
            </a:r>
            <a:r>
              <a:rPr lang="zh-TW" altLang="en-US" sz="1006" dirty="0">
                <a:solidFill>
                  <a:prstClr val="black"/>
                </a:solidFill>
                <a:latin typeface="+mn-lt"/>
                <a:ea typeface="標楷體" panose="03000509000000000000" pitchFamily="65" charset="-120"/>
              </a:rPr>
              <a:t>視</a:t>
            </a:r>
          </a:p>
        </p:txBody>
      </p:sp>
      <p:cxnSp>
        <p:nvCxnSpPr>
          <p:cNvPr id="14" name="直線接點 13"/>
          <p:cNvCxnSpPr>
            <a:stCxn id="58" idx="5"/>
          </p:cNvCxnSpPr>
          <p:nvPr/>
        </p:nvCxnSpPr>
        <p:spPr>
          <a:xfrm>
            <a:off x="3272833" y="4507145"/>
            <a:ext cx="469222" cy="47939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2060277" y="5147608"/>
            <a:ext cx="1447168" cy="2689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>
            <a:stCxn id="52" idx="1"/>
          </p:cNvCxnSpPr>
          <p:nvPr/>
        </p:nvCxnSpPr>
        <p:spPr>
          <a:xfrm flipV="1">
            <a:off x="3202537" y="5303607"/>
            <a:ext cx="381954" cy="30281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>
            <a:endCxn id="63" idx="0"/>
          </p:cNvCxnSpPr>
          <p:nvPr/>
        </p:nvCxnSpPr>
        <p:spPr>
          <a:xfrm flipV="1">
            <a:off x="4220084" y="4428898"/>
            <a:ext cx="590331" cy="44143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 flipV="1">
            <a:off x="4440483" y="4683082"/>
            <a:ext cx="1888483" cy="40430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接點 53"/>
          <p:cNvCxnSpPr>
            <a:endCxn id="55" idx="3"/>
          </p:cNvCxnSpPr>
          <p:nvPr/>
        </p:nvCxnSpPr>
        <p:spPr>
          <a:xfrm flipV="1">
            <a:off x="7239596" y="5064081"/>
            <a:ext cx="681918" cy="17517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圖片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52" y="3523808"/>
            <a:ext cx="1779203" cy="1231506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02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6" descr="http://ch.taiwantravelmap.com/AttImages/40/20130416160927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3130" y="1052736"/>
            <a:ext cx="2028225" cy="125203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0" name="平行四邊形 109"/>
          <p:cNvSpPr/>
          <p:nvPr/>
        </p:nvSpPr>
        <p:spPr>
          <a:xfrm flipH="1">
            <a:off x="818541" y="2672916"/>
            <a:ext cx="5928659" cy="2664296"/>
          </a:xfrm>
          <a:prstGeom prst="parallelogram">
            <a:avLst>
              <a:gd name="adj" fmla="val 3643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28" name="直線接點 3"/>
          <p:cNvCxnSpPr/>
          <p:nvPr/>
        </p:nvCxnSpPr>
        <p:spPr>
          <a:xfrm>
            <a:off x="740532" y="2564904"/>
            <a:ext cx="873697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818541" y="5337212"/>
            <a:ext cx="873697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5"/>
          <p:cNvGrpSpPr/>
          <p:nvPr/>
        </p:nvGrpSpPr>
        <p:grpSpPr>
          <a:xfrm>
            <a:off x="818541" y="2672916"/>
            <a:ext cx="5538615" cy="2668532"/>
            <a:chOff x="1187624" y="1916832"/>
            <a:chExt cx="5112568" cy="2668532"/>
          </a:xfrm>
        </p:grpSpPr>
        <p:grpSp>
          <p:nvGrpSpPr>
            <p:cNvPr id="4" name="群組 16"/>
            <p:cNvGrpSpPr/>
            <p:nvPr/>
          </p:nvGrpSpPr>
          <p:grpSpPr>
            <a:xfrm>
              <a:off x="1187624" y="1916832"/>
              <a:ext cx="648072" cy="2664296"/>
              <a:chOff x="1253086" y="1916832"/>
              <a:chExt cx="942650" cy="2448272"/>
            </a:xfrm>
          </p:grpSpPr>
          <p:cxnSp>
            <p:nvCxnSpPr>
              <p:cNvPr id="81" name="直線接點 80"/>
              <p:cNvCxnSpPr/>
              <p:nvPr/>
            </p:nvCxnSpPr>
            <p:spPr>
              <a:xfrm>
                <a:off x="1259633" y="1916832"/>
                <a:ext cx="936103" cy="1521899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接點 81"/>
              <p:cNvCxnSpPr/>
              <p:nvPr/>
            </p:nvCxnSpPr>
            <p:spPr>
              <a:xfrm flipH="1">
                <a:off x="1253086" y="1916832"/>
                <a:ext cx="6548" cy="860204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接點 82"/>
              <p:cNvCxnSpPr/>
              <p:nvPr/>
            </p:nvCxnSpPr>
            <p:spPr>
              <a:xfrm>
                <a:off x="1253086" y="2777036"/>
                <a:ext cx="942650" cy="158806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直線接點 76"/>
            <p:cNvCxnSpPr/>
            <p:nvPr/>
          </p:nvCxnSpPr>
          <p:spPr>
            <a:xfrm>
              <a:off x="1835696" y="3573016"/>
              <a:ext cx="4464496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 flipH="1">
              <a:off x="6223684" y="3573016"/>
              <a:ext cx="76508" cy="101234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5724128" y="1916832"/>
              <a:ext cx="576064" cy="1656184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接點 79"/>
            <p:cNvCxnSpPr/>
            <p:nvPr/>
          </p:nvCxnSpPr>
          <p:spPr>
            <a:xfrm>
              <a:off x="1187624" y="1916832"/>
              <a:ext cx="4536504" cy="0"/>
            </a:xfrm>
            <a:prstGeom prst="line">
              <a:avLst/>
            </a:prstGeom>
            <a:ln w="1270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矩形 26"/>
          <p:cNvSpPr/>
          <p:nvPr/>
        </p:nvSpPr>
        <p:spPr>
          <a:xfrm>
            <a:off x="3314818" y="4401108"/>
            <a:ext cx="468052" cy="8640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82870" y="4401108"/>
            <a:ext cx="468052" cy="8640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626853" y="4329100"/>
            <a:ext cx="312035" cy="72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34" name="Picture 4" descr="http://www.3dcadbrowser.com/th/1/3/369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9598" y="4401108"/>
            <a:ext cx="1404156" cy="972108"/>
          </a:xfrm>
          <a:prstGeom prst="rect">
            <a:avLst/>
          </a:prstGeom>
          <a:noFill/>
        </p:spPr>
      </p:pic>
      <p:pic>
        <p:nvPicPr>
          <p:cNvPr id="35" name="Picture 12" descr="https://encrypted-tbn3.gstatic.com/images?q=tbn:ANd9GcR2sQWCXrNYJcdYwCyU-Zb4g7Ow2dQ5VyyFJMDaRGiFeZ40k2wU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2957" y="3609021"/>
            <a:ext cx="624069" cy="664669"/>
          </a:xfrm>
          <a:prstGeom prst="rect">
            <a:avLst/>
          </a:prstGeom>
          <a:noFill/>
        </p:spPr>
      </p:pic>
      <p:pic>
        <p:nvPicPr>
          <p:cNvPr id="36" name="圖片 35" descr="圖片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620" t="3243" r="18334" b="2722"/>
          <a:stretch>
            <a:fillRect/>
          </a:stretch>
        </p:blipFill>
        <p:spPr>
          <a:xfrm flipH="1">
            <a:off x="4328931" y="4329450"/>
            <a:ext cx="390043" cy="71973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1520619" y="2888940"/>
            <a:ext cx="858095" cy="64807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860879" y="2888940"/>
            <a:ext cx="468052" cy="64807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406939" y="2888940"/>
            <a:ext cx="1248139" cy="64807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scene3d>
            <a:camera prst="orthographicFront">
              <a:rot lat="0" lon="20399984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456723" y="2888940"/>
            <a:ext cx="390043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392827" y="2888940"/>
            <a:ext cx="390043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456723" y="2888940"/>
            <a:ext cx="1326147" cy="648072"/>
          </a:xfrm>
          <a:prstGeom prst="rect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grpSp>
        <p:nvGrpSpPr>
          <p:cNvPr id="5" name="群組 48"/>
          <p:cNvGrpSpPr/>
          <p:nvPr/>
        </p:nvGrpSpPr>
        <p:grpSpPr>
          <a:xfrm>
            <a:off x="2846766" y="2888940"/>
            <a:ext cx="624069" cy="261610"/>
            <a:chOff x="-972616" y="1187460"/>
            <a:chExt cx="576064" cy="261610"/>
          </a:xfrm>
        </p:grpSpPr>
        <p:sp>
          <p:nvSpPr>
            <p:cNvPr id="74" name="矩形 73"/>
            <p:cNvSpPr/>
            <p:nvPr/>
          </p:nvSpPr>
          <p:spPr>
            <a:xfrm>
              <a:off x="-972616" y="1196752"/>
              <a:ext cx="504056" cy="21602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-972616" y="1187460"/>
              <a:ext cx="5760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1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Vijaya" pitchFamily="34" charset="0"/>
                </a:rPr>
                <a:t>出口</a:t>
              </a:r>
              <a:endParaRPr lang="zh-TW" altLang="en-US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Vijaya" pitchFamily="34" charset="0"/>
              </a:endParaRPr>
            </a:p>
          </p:txBody>
        </p:sp>
      </p:grpSp>
      <p:pic>
        <p:nvPicPr>
          <p:cNvPr id="44" name="Picture 10" descr="http://www.petergreenberg.com/wp-content/uploads/2009/07/family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6766" y="3320988"/>
            <a:ext cx="546060" cy="504056"/>
          </a:xfrm>
          <a:prstGeom prst="rect">
            <a:avLst/>
          </a:prstGeom>
          <a:noFill/>
        </p:spPr>
      </p:pic>
      <p:cxnSp>
        <p:nvCxnSpPr>
          <p:cNvPr id="45" name="直線接點 44"/>
          <p:cNvCxnSpPr/>
          <p:nvPr/>
        </p:nvCxnSpPr>
        <p:spPr>
          <a:xfrm flipH="1">
            <a:off x="5733087" y="2672916"/>
            <a:ext cx="4877" cy="93610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5733086" y="3609020"/>
            <a:ext cx="541186" cy="165194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1598627" y="4401108"/>
            <a:ext cx="1638182" cy="86409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48" name="直線接點 47"/>
          <p:cNvCxnSpPr/>
          <p:nvPr/>
        </p:nvCxnSpPr>
        <p:spPr>
          <a:xfrm>
            <a:off x="1520619" y="4329100"/>
            <a:ext cx="1" cy="101234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4328931" y="4401108"/>
            <a:ext cx="614987" cy="86409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031009" y="4401108"/>
            <a:ext cx="1170130" cy="864096"/>
          </a:xfrm>
          <a:prstGeom prst="rect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51" name="Picture 16" descr="http://www.leasocial.net/wp-content/uploads/2014/11/Chanel-Log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45" t="22252" r="28303" b="25825"/>
          <a:stretch>
            <a:fillRect/>
          </a:stretch>
        </p:blipFill>
        <p:spPr bwMode="auto">
          <a:xfrm>
            <a:off x="2924775" y="4401108"/>
            <a:ext cx="312035" cy="193868"/>
          </a:xfrm>
          <a:prstGeom prst="rect">
            <a:avLst/>
          </a:prstGeom>
          <a:noFill/>
        </p:spPr>
      </p:pic>
      <p:pic>
        <p:nvPicPr>
          <p:cNvPr id="52" name="Picture 18" descr="http://images.clipartlogo.com/files/ss/thumb/882/88284040/woman-in-elegant-evening-gown_small.jp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98627" y="4401108"/>
            <a:ext cx="1329692" cy="864096"/>
          </a:xfrm>
          <a:prstGeom prst="rect">
            <a:avLst/>
          </a:prstGeom>
          <a:noFill/>
        </p:spPr>
      </p:pic>
      <p:grpSp>
        <p:nvGrpSpPr>
          <p:cNvPr id="6" name="群組 72"/>
          <p:cNvGrpSpPr/>
          <p:nvPr/>
        </p:nvGrpSpPr>
        <p:grpSpPr>
          <a:xfrm>
            <a:off x="4484948" y="3032956"/>
            <a:ext cx="546061" cy="216024"/>
            <a:chOff x="-540568" y="3014092"/>
            <a:chExt cx="816064" cy="350168"/>
          </a:xfrm>
        </p:grpSpPr>
        <p:pic>
          <p:nvPicPr>
            <p:cNvPr id="71" name="Picture 20" descr="https://cdn2.iconfinder.com/data/icons/windows-8-metro-style/512/shoping_bag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-540568" y="3140968"/>
              <a:ext cx="180528" cy="180528"/>
            </a:xfrm>
            <a:prstGeom prst="rect">
              <a:avLst/>
            </a:prstGeom>
            <a:noFill/>
          </p:spPr>
        </p:pic>
        <p:pic>
          <p:nvPicPr>
            <p:cNvPr id="72" name="Picture 22" descr="http://simpleicon.com/wp-content/uploads/bag-7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322704" y="3094484"/>
              <a:ext cx="216024" cy="216024"/>
            </a:xfrm>
            <a:prstGeom prst="rect">
              <a:avLst/>
            </a:prstGeom>
            <a:noFill/>
          </p:spPr>
        </p:pic>
        <p:pic>
          <p:nvPicPr>
            <p:cNvPr id="73" name="Picture 24" descr="http://icongal.com/gallery/image/63911/travel_bag_suitcase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-74672" y="3014092"/>
              <a:ext cx="350168" cy="350168"/>
            </a:xfrm>
            <a:prstGeom prst="rect">
              <a:avLst/>
            </a:prstGeom>
            <a:noFill/>
          </p:spPr>
        </p:pic>
      </p:grpSp>
      <p:pic>
        <p:nvPicPr>
          <p:cNvPr id="54" name="Picture 20" descr="https://cdn2.iconfinder.com/data/icons/windows-8-metro-style/512/shoping_bag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84948" y="3320988"/>
            <a:ext cx="117563" cy="108520"/>
          </a:xfrm>
          <a:prstGeom prst="rect">
            <a:avLst/>
          </a:prstGeom>
          <a:noFill/>
        </p:spPr>
      </p:pic>
      <p:pic>
        <p:nvPicPr>
          <p:cNvPr id="55" name="Picture 20" descr="https://cdn2.iconfinder.com/data/icons/windows-8-metro-style/512/shoping_ba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9420" y="3320988"/>
            <a:ext cx="117563" cy="108520"/>
          </a:xfrm>
          <a:prstGeom prst="rect">
            <a:avLst/>
          </a:prstGeom>
          <a:noFill/>
        </p:spPr>
      </p:pic>
      <p:pic>
        <p:nvPicPr>
          <p:cNvPr id="56" name="Picture 20" descr="https://cdn2.iconfinder.com/data/icons/windows-8-metro-style/512/shoping_bag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74992" y="3320988"/>
            <a:ext cx="117563" cy="108520"/>
          </a:xfrm>
          <a:prstGeom prst="rect">
            <a:avLst/>
          </a:prstGeom>
          <a:noFill/>
        </p:spPr>
      </p:pic>
      <p:pic>
        <p:nvPicPr>
          <p:cNvPr id="57" name="Picture 20" descr="https://cdn2.iconfinder.com/data/icons/windows-8-metro-style/512/shoping_ba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69463" y="3320988"/>
            <a:ext cx="117563" cy="108520"/>
          </a:xfrm>
          <a:prstGeom prst="rect">
            <a:avLst/>
          </a:prstGeom>
          <a:noFill/>
        </p:spPr>
      </p:pic>
      <p:pic>
        <p:nvPicPr>
          <p:cNvPr id="58" name="Picture 20" descr="https://cdn2.iconfinder.com/data/icons/windows-8-metro-style/512/shoping_bag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65035" y="3320988"/>
            <a:ext cx="117563" cy="108520"/>
          </a:xfrm>
          <a:prstGeom prst="rect">
            <a:avLst/>
          </a:prstGeom>
          <a:noFill/>
        </p:spPr>
      </p:pic>
      <p:pic>
        <p:nvPicPr>
          <p:cNvPr id="59" name="Picture 20" descr="https://cdn2.iconfinder.com/data/icons/windows-8-metro-style/512/shoping_ba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59506" y="3320988"/>
            <a:ext cx="117563" cy="108520"/>
          </a:xfrm>
          <a:prstGeom prst="rect">
            <a:avLst/>
          </a:prstGeom>
          <a:noFill/>
        </p:spPr>
      </p:pic>
      <p:grpSp>
        <p:nvGrpSpPr>
          <p:cNvPr id="7" name="群組 79"/>
          <p:cNvGrpSpPr/>
          <p:nvPr/>
        </p:nvGrpSpPr>
        <p:grpSpPr>
          <a:xfrm>
            <a:off x="5031009" y="3032956"/>
            <a:ext cx="546061" cy="216024"/>
            <a:chOff x="-540568" y="3014092"/>
            <a:chExt cx="816064" cy="350168"/>
          </a:xfrm>
        </p:grpSpPr>
        <p:pic>
          <p:nvPicPr>
            <p:cNvPr id="68" name="Picture 20" descr="https://cdn2.iconfinder.com/data/icons/windows-8-metro-style/512/shoping_bag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-540568" y="3140968"/>
              <a:ext cx="180528" cy="180528"/>
            </a:xfrm>
            <a:prstGeom prst="rect">
              <a:avLst/>
            </a:prstGeom>
            <a:noFill/>
          </p:spPr>
        </p:pic>
        <p:pic>
          <p:nvPicPr>
            <p:cNvPr id="69" name="Picture 22" descr="http://simpleicon.com/wp-content/uploads/bag-7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322704" y="3094484"/>
              <a:ext cx="216024" cy="216024"/>
            </a:xfrm>
            <a:prstGeom prst="rect">
              <a:avLst/>
            </a:prstGeom>
            <a:noFill/>
          </p:spPr>
        </p:pic>
        <p:pic>
          <p:nvPicPr>
            <p:cNvPr id="70" name="Picture 24" descr="http://icongal.com/gallery/image/63911/travel_bag_suitcase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-74672" y="3014092"/>
              <a:ext cx="350168" cy="350168"/>
            </a:xfrm>
            <a:prstGeom prst="rect">
              <a:avLst/>
            </a:prstGeom>
            <a:noFill/>
          </p:spPr>
        </p:pic>
      </p:grpSp>
      <p:pic>
        <p:nvPicPr>
          <p:cNvPr id="61" name="Picture 32" descr="https://encrypted-tbn2.gstatic.com/images?q=tbn:ANd9GcT7SQ649KxdPgxSfnmemVW4XuxZ2IRERP3EFntaBjDbOuFsokq9KA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31009" y="4401108"/>
            <a:ext cx="1170130" cy="857238"/>
          </a:xfrm>
          <a:prstGeom prst="rect">
            <a:avLst/>
          </a:prstGeom>
          <a:noFill/>
        </p:spPr>
      </p:pic>
      <p:cxnSp>
        <p:nvCxnSpPr>
          <p:cNvPr id="62" name="直線接點 61"/>
          <p:cNvCxnSpPr/>
          <p:nvPr/>
        </p:nvCxnSpPr>
        <p:spPr>
          <a:xfrm>
            <a:off x="4406939" y="5049180"/>
            <a:ext cx="546061" cy="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>
            <a:off x="4328931" y="4905164"/>
            <a:ext cx="546061" cy="0"/>
          </a:xfrm>
          <a:prstGeom prst="line">
            <a:avLst/>
          </a:prstGeom>
          <a:ln w="127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34" descr="http://www.theraspberrybutterfly.com.au/store/pc/catalog/depositphotos_4899744_xs_809_detail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439" t="4370" r="6047" b="58486"/>
          <a:stretch>
            <a:fillRect/>
          </a:stretch>
        </p:blipFill>
        <p:spPr bwMode="auto">
          <a:xfrm>
            <a:off x="4622611" y="5121188"/>
            <a:ext cx="174372" cy="144016"/>
          </a:xfrm>
          <a:prstGeom prst="rect">
            <a:avLst/>
          </a:prstGeom>
          <a:noFill/>
        </p:spPr>
      </p:pic>
      <p:pic>
        <p:nvPicPr>
          <p:cNvPr id="65" name="Picture 34" descr="http://www.theraspberrybutterfly.com.au/store/pc/catalog/depositphotos_4899744_xs_809_detail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40" r="54116" b="51931"/>
          <a:stretch>
            <a:fillRect/>
          </a:stretch>
        </p:blipFill>
        <p:spPr bwMode="auto">
          <a:xfrm>
            <a:off x="4640966" y="4925738"/>
            <a:ext cx="156017" cy="123442"/>
          </a:xfrm>
          <a:prstGeom prst="rect">
            <a:avLst/>
          </a:prstGeom>
          <a:noFill/>
        </p:spPr>
      </p:pic>
      <p:pic>
        <p:nvPicPr>
          <p:cNvPr id="66" name="Picture 34" descr="http://www.theraspberrybutterfly.com.au/store/pc/catalog/depositphotos_4899744_xs_809_detail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254" t="50253" r="6047" b="12603"/>
          <a:stretch>
            <a:fillRect/>
          </a:stretch>
        </p:blipFill>
        <p:spPr bwMode="auto">
          <a:xfrm>
            <a:off x="4406940" y="5142790"/>
            <a:ext cx="156017" cy="122414"/>
          </a:xfrm>
          <a:prstGeom prst="rect">
            <a:avLst/>
          </a:prstGeom>
          <a:noFill/>
        </p:spPr>
      </p:pic>
      <p:pic>
        <p:nvPicPr>
          <p:cNvPr id="67" name="Picture 36" descr="http://cdn.flaticon.com/png/256/40180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28931" y="4905164"/>
            <a:ext cx="234026" cy="216024"/>
          </a:xfrm>
          <a:prstGeom prst="rect">
            <a:avLst/>
          </a:prstGeom>
          <a:noFill/>
        </p:spPr>
      </p:pic>
      <p:pic>
        <p:nvPicPr>
          <p:cNvPr id="11" name="Picture 40" descr="https://encrypted-tbn2.gstatic.com/images?q=tbn:ANd9GcTUdBQ6SOQ-XacyVsmYmSTpI9y4BqUAakG3s4H8lka9vN5dhz4c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8627" y="3248980"/>
            <a:ext cx="468052" cy="649252"/>
          </a:xfrm>
          <a:prstGeom prst="rect">
            <a:avLst/>
          </a:prstGeom>
          <a:noFill/>
        </p:spPr>
      </p:pic>
      <p:pic>
        <p:nvPicPr>
          <p:cNvPr id="12" name="Picture 42" descr="http://nakedfashionss.files.wordpress.com/2012/11/sale_icon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2654" y="2888940"/>
            <a:ext cx="624069" cy="378042"/>
          </a:xfrm>
          <a:prstGeom prst="rect">
            <a:avLst/>
          </a:prstGeom>
          <a:noFill/>
        </p:spPr>
      </p:pic>
      <p:cxnSp>
        <p:nvCxnSpPr>
          <p:cNvPr id="13" name="直線接點 12"/>
          <p:cNvCxnSpPr/>
          <p:nvPr/>
        </p:nvCxnSpPr>
        <p:spPr>
          <a:xfrm>
            <a:off x="1208584" y="3537012"/>
            <a:ext cx="31203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896550" y="2888940"/>
            <a:ext cx="624069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>
            <a:off x="5889104" y="3104964"/>
            <a:ext cx="4877" cy="93610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8" descr="http://images2.fanpop.com/image/photos/13400000/family-we-and-our-parents-13434433-200-197.jp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514" y="4545125"/>
            <a:ext cx="697327" cy="634031"/>
          </a:xfrm>
          <a:prstGeom prst="rect">
            <a:avLst/>
          </a:prstGeom>
          <a:noFill/>
        </p:spPr>
      </p:pic>
      <p:grpSp>
        <p:nvGrpSpPr>
          <p:cNvPr id="10" name="群組 109"/>
          <p:cNvGrpSpPr/>
          <p:nvPr/>
        </p:nvGrpSpPr>
        <p:grpSpPr>
          <a:xfrm>
            <a:off x="3325963" y="4453372"/>
            <a:ext cx="1002968" cy="307777"/>
            <a:chOff x="395536" y="4777407"/>
            <a:chExt cx="810090" cy="307777"/>
          </a:xfrm>
        </p:grpSpPr>
        <p:sp>
          <p:nvSpPr>
            <p:cNvPr id="26" name="矩形 25"/>
            <p:cNvSpPr/>
            <p:nvPr/>
          </p:nvSpPr>
          <p:spPr>
            <a:xfrm>
              <a:off x="395536" y="4797152"/>
              <a:ext cx="754708" cy="21602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512549" y="4777407"/>
              <a:ext cx="6930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Vijaya" pitchFamily="34" charset="0"/>
                </a:rPr>
                <a:t>入  口</a:t>
              </a:r>
              <a:endParaRPr lang="zh-TW" alt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Vijaya" pitchFamily="34" charset="0"/>
              </a:endParaRPr>
            </a:p>
          </p:txBody>
        </p:sp>
      </p:grpSp>
      <p:pic>
        <p:nvPicPr>
          <p:cNvPr id="18" name="Picture 11" descr="http://scdn.offerme2.com/201410/7j45kaed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20" r="13061"/>
          <a:stretch>
            <a:fillRect/>
          </a:stretch>
        </p:blipFill>
        <p:spPr bwMode="auto">
          <a:xfrm>
            <a:off x="4484948" y="2888941"/>
            <a:ext cx="165943" cy="159963"/>
          </a:xfrm>
          <a:prstGeom prst="rect">
            <a:avLst/>
          </a:prstGeom>
          <a:noFill/>
        </p:spPr>
      </p:pic>
      <p:pic>
        <p:nvPicPr>
          <p:cNvPr id="19" name="Picture 11" descr="http://scdn.offerme2.com/201410/7j45kaed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20" r="13061"/>
          <a:stretch>
            <a:fillRect/>
          </a:stretch>
        </p:blipFill>
        <p:spPr bwMode="auto">
          <a:xfrm>
            <a:off x="1598627" y="3032957"/>
            <a:ext cx="165943" cy="159963"/>
          </a:xfrm>
          <a:prstGeom prst="rect">
            <a:avLst/>
          </a:prstGeom>
          <a:noFill/>
        </p:spPr>
      </p:pic>
      <p:pic>
        <p:nvPicPr>
          <p:cNvPr id="20" name="Picture 11" descr="http://scdn.offerme2.com/201410/7j45kaed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20" r="13061"/>
          <a:stretch>
            <a:fillRect/>
          </a:stretch>
        </p:blipFill>
        <p:spPr bwMode="auto">
          <a:xfrm>
            <a:off x="1208584" y="3032957"/>
            <a:ext cx="165943" cy="159963"/>
          </a:xfrm>
          <a:prstGeom prst="rect">
            <a:avLst/>
          </a:prstGeom>
          <a:noFill/>
        </p:spPr>
      </p:pic>
      <p:pic>
        <p:nvPicPr>
          <p:cNvPr id="21" name="Picture 52" descr="https://static-unitag.com/images/napoleon1er/main/ibeacon/ibeacon-logo.png?mh=30c7afaa"/>
          <p:cNvPicPr>
            <a:picLocks noChangeAspect="1" noChangeArrowheads="1"/>
          </p:cNvPicPr>
          <p:nvPr/>
        </p:nvPicPr>
        <p:blipFill>
          <a:blip r:embed="rId23" cstate="print"/>
          <a:srcRect b="15182"/>
          <a:stretch>
            <a:fillRect/>
          </a:stretch>
        </p:blipFill>
        <p:spPr bwMode="auto">
          <a:xfrm>
            <a:off x="4796983" y="2888941"/>
            <a:ext cx="312035" cy="298109"/>
          </a:xfrm>
          <a:prstGeom prst="rect">
            <a:avLst/>
          </a:prstGeom>
          <a:noFill/>
        </p:spPr>
      </p:pic>
      <p:pic>
        <p:nvPicPr>
          <p:cNvPr id="22" name="Picture 52" descr="https://static-unitag.com/images/napoleon1er/main/ibeacon/ibeacon-logo.png?mh=30c7afaa"/>
          <p:cNvPicPr>
            <a:picLocks noChangeAspect="1" noChangeArrowheads="1"/>
          </p:cNvPicPr>
          <p:nvPr/>
        </p:nvPicPr>
        <p:blipFill>
          <a:blip r:embed="rId23" cstate="print"/>
          <a:srcRect b="15182"/>
          <a:stretch>
            <a:fillRect/>
          </a:stretch>
        </p:blipFill>
        <p:spPr bwMode="auto">
          <a:xfrm>
            <a:off x="1130575" y="3032957"/>
            <a:ext cx="312035" cy="298109"/>
          </a:xfrm>
          <a:prstGeom prst="rect">
            <a:avLst/>
          </a:prstGeom>
          <a:noFill/>
        </p:spPr>
      </p:pic>
      <p:pic>
        <p:nvPicPr>
          <p:cNvPr id="23" name="Picture 52" descr="https://static-unitag.com/images/napoleon1er/main/ibeacon/ibeacon-logo.png?mh=30c7afaa"/>
          <p:cNvPicPr>
            <a:picLocks noChangeAspect="1" noChangeArrowheads="1"/>
          </p:cNvPicPr>
          <p:nvPr/>
        </p:nvPicPr>
        <p:blipFill>
          <a:blip r:embed="rId23" cstate="print"/>
          <a:srcRect b="15182"/>
          <a:stretch>
            <a:fillRect/>
          </a:stretch>
        </p:blipFill>
        <p:spPr bwMode="auto">
          <a:xfrm>
            <a:off x="1442610" y="2888941"/>
            <a:ext cx="312035" cy="298109"/>
          </a:xfrm>
          <a:prstGeom prst="rect">
            <a:avLst/>
          </a:prstGeom>
          <a:noFill/>
        </p:spPr>
      </p:pic>
      <p:pic>
        <p:nvPicPr>
          <p:cNvPr id="25" name="Picture 52" descr="https://static-unitag.com/images/napoleon1er/main/ibeacon/ibeacon-logo.png?mh=30c7afaa"/>
          <p:cNvPicPr>
            <a:picLocks noChangeAspect="1" noChangeArrowheads="1"/>
          </p:cNvPicPr>
          <p:nvPr/>
        </p:nvPicPr>
        <p:blipFill>
          <a:blip r:embed="rId23" cstate="print"/>
          <a:srcRect b="15182"/>
          <a:stretch>
            <a:fillRect/>
          </a:stretch>
        </p:blipFill>
        <p:spPr bwMode="auto">
          <a:xfrm>
            <a:off x="6981225" y="5049181"/>
            <a:ext cx="312035" cy="298109"/>
          </a:xfrm>
          <a:prstGeom prst="rect">
            <a:avLst/>
          </a:prstGeom>
          <a:noFill/>
        </p:spPr>
      </p:pic>
      <p:grpSp>
        <p:nvGrpSpPr>
          <p:cNvPr id="17" name="群組 165"/>
          <p:cNvGrpSpPr/>
          <p:nvPr/>
        </p:nvGrpSpPr>
        <p:grpSpPr>
          <a:xfrm>
            <a:off x="3938887" y="3032956"/>
            <a:ext cx="3510390" cy="2016224"/>
            <a:chOff x="4067944" y="3268756"/>
            <a:chExt cx="3240360" cy="2016224"/>
          </a:xfrm>
        </p:grpSpPr>
        <p:cxnSp>
          <p:nvCxnSpPr>
            <p:cNvPr id="8" name="直線接點 7"/>
            <p:cNvCxnSpPr/>
            <p:nvPr/>
          </p:nvCxnSpPr>
          <p:spPr>
            <a:xfrm flipV="1">
              <a:off x="6948264" y="3268756"/>
              <a:ext cx="360040" cy="2016224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52" descr="https://static-unitag.com/images/napoleon1er/main/ibeacon/ibeacon-logo.png?mh=30c7afaa"/>
            <p:cNvPicPr>
              <a:picLocks noChangeAspect="1" noChangeArrowheads="1"/>
            </p:cNvPicPr>
            <p:nvPr/>
          </p:nvPicPr>
          <p:blipFill>
            <a:blip r:embed="rId23" cstate="print"/>
            <a:srcRect b="15182"/>
            <a:stretch>
              <a:fillRect/>
            </a:stretch>
          </p:blipFill>
          <p:spPr bwMode="auto">
            <a:xfrm>
              <a:off x="4067944" y="4348876"/>
              <a:ext cx="288032" cy="298109"/>
            </a:xfrm>
            <a:prstGeom prst="rect">
              <a:avLst/>
            </a:prstGeom>
            <a:noFill/>
          </p:spPr>
        </p:pic>
      </p:grpSp>
      <p:pic>
        <p:nvPicPr>
          <p:cNvPr id="84" name="Picture 2" descr="http://www.checkme.com.tw/images/usage03/gift.png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1183" y="3104964"/>
            <a:ext cx="1134860" cy="2026594"/>
          </a:xfrm>
          <a:prstGeom prst="rect">
            <a:avLst/>
          </a:prstGeom>
          <a:noFill/>
        </p:spPr>
      </p:pic>
      <p:pic>
        <p:nvPicPr>
          <p:cNvPr id="96" name="圖片 95" descr="checkme集點圖.png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0489" y="1628801"/>
            <a:ext cx="4836537" cy="100856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650" name="Picture 2" descr="http://thumbs.dreamstime.com/z/happy-young-woman-holding-shopping-bags-mobile-phone-over-white-background-44873014.jpg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2" t="3583" r="17582"/>
          <a:stretch>
            <a:fillRect/>
          </a:stretch>
        </p:blipFill>
        <p:spPr bwMode="auto">
          <a:xfrm>
            <a:off x="7527286" y="3244238"/>
            <a:ext cx="2378714" cy="3569138"/>
          </a:xfrm>
          <a:prstGeom prst="rect">
            <a:avLst/>
          </a:prstGeom>
          <a:noFill/>
          <a:effectLst/>
        </p:spPr>
      </p:pic>
      <p:sp>
        <p:nvSpPr>
          <p:cNvPr id="98" name="文字方塊 97"/>
          <p:cNvSpPr txBox="1"/>
          <p:nvPr/>
        </p:nvSpPr>
        <p:spPr>
          <a:xfrm>
            <a:off x="38454" y="5406316"/>
            <a:ext cx="811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免費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紅利點數蒐集做為誘因，作為激發消費者前往實體商店的驅動力</a:t>
            </a:r>
            <a:endParaRPr lang="en-US" altLang="zh-TW" sz="160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完成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指定任務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，如掃描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QR code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、試喝、試用等體驗活動後，再次獲得點數</a:t>
            </a:r>
            <a:endParaRPr lang="en-US" altLang="zh-TW" sz="160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l"/>
            </a:pPr>
            <a:r>
              <a:rPr lang="zh-TW" altLang="en-US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購買指定商品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亦可獲得更高的點數回饋</a:t>
            </a:r>
            <a:endParaRPr lang="zh-TW" altLang="en-US" sz="16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4" name="群組 185"/>
          <p:cNvGrpSpPr/>
          <p:nvPr/>
        </p:nvGrpSpPr>
        <p:grpSpPr>
          <a:xfrm>
            <a:off x="116462" y="6181493"/>
            <a:ext cx="2960996" cy="559874"/>
            <a:chOff x="-611560" y="5229200"/>
            <a:chExt cx="2051720" cy="360040"/>
          </a:xfrm>
        </p:grpSpPr>
        <p:sp>
          <p:nvSpPr>
            <p:cNvPr id="100" name="五邊形 99"/>
            <p:cNvSpPr/>
            <p:nvPr/>
          </p:nvSpPr>
          <p:spPr>
            <a:xfrm>
              <a:off x="-611560" y="5229200"/>
              <a:ext cx="2051720" cy="360040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-611560" y="5285631"/>
              <a:ext cx="2051720" cy="257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引導客進入實體店面</a:t>
              </a:r>
              <a:endParaRPr lang="zh-TW" altLang="en-US" sz="20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0" name="群組 186"/>
          <p:cNvGrpSpPr/>
          <p:nvPr/>
        </p:nvGrpSpPr>
        <p:grpSpPr>
          <a:xfrm>
            <a:off x="3080792" y="6181494"/>
            <a:ext cx="2078178" cy="559874"/>
            <a:chOff x="251520" y="5229200"/>
            <a:chExt cx="1692696" cy="360040"/>
          </a:xfrm>
        </p:grpSpPr>
        <p:sp>
          <p:nvSpPr>
            <p:cNvPr id="103" name="五邊形 102"/>
            <p:cNvSpPr/>
            <p:nvPr/>
          </p:nvSpPr>
          <p:spPr>
            <a:xfrm>
              <a:off x="251520" y="5229200"/>
              <a:ext cx="1692696" cy="360040"/>
            </a:xfrm>
            <a:prstGeom prst="homePlate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251520" y="5285630"/>
              <a:ext cx="1692696" cy="257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增加商品曝光</a:t>
              </a:r>
              <a:endParaRPr lang="zh-TW" altLang="en-US" sz="20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43" name="群組 189"/>
          <p:cNvGrpSpPr/>
          <p:nvPr/>
        </p:nvGrpSpPr>
        <p:grpSpPr>
          <a:xfrm>
            <a:off x="5187026" y="6181494"/>
            <a:ext cx="2262251" cy="559874"/>
            <a:chOff x="251520" y="5229200"/>
            <a:chExt cx="1188640" cy="360040"/>
          </a:xfrm>
        </p:grpSpPr>
        <p:sp>
          <p:nvSpPr>
            <p:cNvPr id="106" name="五邊形 105"/>
            <p:cNvSpPr/>
            <p:nvPr/>
          </p:nvSpPr>
          <p:spPr>
            <a:xfrm>
              <a:off x="251520" y="5229200"/>
              <a:ext cx="1188640" cy="360040"/>
            </a:xfrm>
            <a:prstGeom prst="homePlate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7" name="文字方塊 106"/>
            <p:cNvSpPr txBox="1"/>
            <p:nvPr/>
          </p:nvSpPr>
          <p:spPr>
            <a:xfrm>
              <a:off x="251520" y="5285630"/>
              <a:ext cx="1188640" cy="257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擴增銷售通路</a:t>
              </a:r>
              <a:endParaRPr lang="zh-TW" altLang="en-US" sz="20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92" name="投影片編號版面配置區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3" name="橢圓 92"/>
          <p:cNvSpPr/>
          <p:nvPr/>
        </p:nvSpPr>
        <p:spPr>
          <a:xfrm>
            <a:off x="7644537" y="1412776"/>
            <a:ext cx="2145000" cy="1980000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4" name="文字方塊 93"/>
          <p:cNvSpPr txBox="1"/>
          <p:nvPr/>
        </p:nvSpPr>
        <p:spPr>
          <a:xfrm>
            <a:off x="7722858" y="1556792"/>
            <a:ext cx="198867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西門商圈</a:t>
            </a:r>
            <a:endParaRPr lang="en-US" altLang="zh-TW" sz="20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實證活動</a:t>
            </a:r>
            <a:endParaRPr lang="en-US" altLang="zh-TW" sz="20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來客率</a:t>
            </a:r>
            <a:r>
              <a:rPr lang="zh-TW" alt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提升</a:t>
            </a:r>
            <a:r>
              <a:rPr lang="zh-TW" alt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8~15%</a:t>
            </a:r>
            <a:endParaRPr lang="en-US" altLang="zh-TW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algn="ctr"/>
            <a:endParaRPr lang="en-US" altLang="zh-TW" sz="2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Aharoni" pitchFamily="2" charset="-79"/>
            </a:endParaRPr>
          </a:p>
        </p:txBody>
      </p:sp>
      <p:pic>
        <p:nvPicPr>
          <p:cNvPr id="97" name="Picture 15" descr="http://www.beautimode.com/wp-content/uploads/2014/03/%E8%A5%BF%E9%96%80%E7%B4%85%E6%A8%93_%E5%8F%B0%E7%81%A3%E7%89%B9%E8%89%B2%E5%BB%BA%E7%AF%89%E6%A8%82%E9%AB%98%E5%B1%95_%E7%B4%85%E6%A8%93-21.jpg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378" t="2386" r="10999" b="5339"/>
          <a:stretch>
            <a:fillRect/>
          </a:stretch>
        </p:blipFill>
        <p:spPr bwMode="auto">
          <a:xfrm>
            <a:off x="4874991" y="836713"/>
            <a:ext cx="1330182" cy="1080121"/>
          </a:xfrm>
          <a:prstGeom prst="rect">
            <a:avLst/>
          </a:prstGeom>
          <a:noFill/>
        </p:spPr>
      </p:pic>
      <p:pic>
        <p:nvPicPr>
          <p:cNvPr id="99" name="Picture 19" descr="http://pic.pimg.tw/poyagogogo/1383809628-4115072848.jpg"/>
          <p:cNvPicPr>
            <a:picLocks noChangeAspect="1" noChangeArrowheads="1"/>
          </p:cNvPicPr>
          <p:nvPr/>
        </p:nvPicPr>
        <p:blipFill>
          <a:blip r:embed="rId28" cstate="print"/>
          <a:srcRect l="8539" t="15256" r="7670" b="14791"/>
          <a:stretch>
            <a:fillRect/>
          </a:stretch>
        </p:blipFill>
        <p:spPr bwMode="auto">
          <a:xfrm>
            <a:off x="194472" y="1052736"/>
            <a:ext cx="2225738" cy="648072"/>
          </a:xfrm>
          <a:prstGeom prst="rect">
            <a:avLst/>
          </a:prstGeom>
          <a:noFill/>
        </p:spPr>
      </p:pic>
      <p:pic>
        <p:nvPicPr>
          <p:cNvPr id="102" name="Picture 2" descr="http://www.ememerobot.com/UploadFile/UserFiles/skmLogo(1)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534731" y="1150297"/>
            <a:ext cx="1248139" cy="4088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602" name="Picture 2" descr="http://static-us.fever38.com/hotdeals/sponsor_logo/2012070318031245906_200X200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938887" y="980728"/>
            <a:ext cx="737603" cy="680864"/>
          </a:xfrm>
          <a:prstGeom prst="rect">
            <a:avLst/>
          </a:prstGeom>
          <a:noFill/>
        </p:spPr>
      </p:pic>
      <p:sp>
        <p:nvSpPr>
          <p:cNvPr id="60" name="標題 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連結虛</a:t>
            </a:r>
            <a:r>
              <a:rPr lang="en-US" altLang="zh-TW" dirty="0"/>
              <a:t>(</a:t>
            </a:r>
            <a:r>
              <a:rPr lang="zh-TW" altLang="en-US" dirty="0"/>
              <a:t>客</a:t>
            </a:r>
            <a:r>
              <a:rPr lang="en-US" altLang="zh-TW" dirty="0"/>
              <a:t>)</a:t>
            </a:r>
            <a:r>
              <a:rPr lang="zh-TW" altLang="en-US" dirty="0"/>
              <a:t>實</a:t>
            </a:r>
            <a:r>
              <a:rPr lang="en-US" altLang="zh-TW" dirty="0"/>
              <a:t>(</a:t>
            </a:r>
            <a:r>
              <a:rPr lang="zh-TW" altLang="en-US" dirty="0"/>
              <a:t>店</a:t>
            </a:r>
            <a:r>
              <a:rPr lang="en-US" altLang="zh-TW" dirty="0"/>
              <a:t>)</a:t>
            </a:r>
            <a:r>
              <a:rPr lang="zh-TW" altLang="en-US" dirty="0"/>
              <a:t>的方案 </a:t>
            </a:r>
            <a:r>
              <a:rPr lang="en-US" altLang="zh-TW" dirty="0"/>
              <a:t>– </a:t>
            </a:r>
            <a:r>
              <a:rPr lang="zh-TW" altLang="en-US" dirty="0" smtClean="0"/>
              <a:t>導客入店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216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Arial Black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196</Words>
  <Application>Microsoft Macintosh PowerPoint</Application>
  <PresentationFormat>A4 紙張 (210x297 公釐)</PresentationFormat>
  <Paragraphs>33</Paragraphs>
  <Slides>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預設簡報設計</vt:lpstr>
      <vt:lpstr>4G智慧商圈推動</vt:lpstr>
      <vt:lpstr>連結虛(客)實(店)的方案 – 導客入店</vt:lpstr>
    </vt:vector>
  </TitlesOfParts>
  <Company>RMDs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KL</dc:creator>
  <cp:lastModifiedBy>璟明 邱</cp:lastModifiedBy>
  <cp:revision>56</cp:revision>
  <cp:lastPrinted>2015-01-08T11:20:55Z</cp:lastPrinted>
  <dcterms:created xsi:type="dcterms:W3CDTF">2005-10-28T04:20:13Z</dcterms:created>
  <dcterms:modified xsi:type="dcterms:W3CDTF">2016-01-28T03:46:35Z</dcterms:modified>
</cp:coreProperties>
</file>