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handoutMasterIdLst>
    <p:handoutMasterId r:id="rId15"/>
  </p:handoutMasterIdLst>
  <p:sldIdLst>
    <p:sldId id="937" r:id="rId2"/>
    <p:sldId id="986" r:id="rId3"/>
    <p:sldId id="966" r:id="rId4"/>
    <p:sldId id="967" r:id="rId5"/>
    <p:sldId id="977" r:id="rId6"/>
    <p:sldId id="969" r:id="rId7"/>
    <p:sldId id="981" r:id="rId8"/>
    <p:sldId id="987" r:id="rId9"/>
    <p:sldId id="976" r:id="rId10"/>
    <p:sldId id="982" r:id="rId11"/>
    <p:sldId id="948" r:id="rId12"/>
    <p:sldId id="963" r:id="rId13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9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15141"/>
    <a:srgbClr val="E1473B"/>
    <a:srgbClr val="FFFFCC"/>
    <a:srgbClr val="931A12"/>
    <a:srgbClr val="E7574E"/>
    <a:srgbClr val="6E6E6E"/>
    <a:srgbClr val="FFFFFF"/>
    <a:srgbClr val="D62D21"/>
    <a:srgbClr val="CF2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8" autoAdjust="0"/>
    <p:restoredTop sz="96412" autoAdjust="0"/>
  </p:normalViewPr>
  <p:slideViewPr>
    <p:cSldViewPr>
      <p:cViewPr>
        <p:scale>
          <a:sx n="80" d="100"/>
          <a:sy n="80" d="100"/>
        </p:scale>
        <p:origin x="-181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910" y="-90"/>
      </p:cViewPr>
      <p:guideLst>
        <p:guide orient="horz" pos="3129"/>
        <p:guide orient="horz" pos="3127"/>
        <p:guide pos="214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881415B8-7FF6-42BA-9F9E-7ECE92F95D96}" type="datetimeFigureOut">
              <a:rPr lang="zh-TW" altLang="en-US"/>
              <a:pPr>
                <a:defRPr/>
              </a:pPr>
              <a:t>2015/7/13</a:t>
            </a:fld>
            <a:endParaRPr lang="en-US" altLang="zh-TW" dirty="0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F92652F3-3F0F-4FBF-A85D-63CDF7993FB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3111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464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A60A1E4E-91E5-4210-AB7C-09F1D5E40ED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57131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目前收入約</a:t>
            </a:r>
            <a:r>
              <a:rPr lang="en-US" altLang="zh-TW" dirty="0" smtClean="0"/>
              <a:t>$3,364,000</a:t>
            </a:r>
          </a:p>
          <a:p>
            <a:r>
              <a:rPr lang="zh-TW" altLang="en-US" dirty="0" smtClean="0"/>
              <a:t>大致打平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A1E4E-91E5-4210-AB7C-09F1D5E40ED4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938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3704" y="590823"/>
            <a:ext cx="7772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lang="zh-TW" altLang="en-US" sz="5400">
                <a:ln>
                  <a:noFill/>
                </a:ln>
              </a:defRPr>
            </a:lvl1pPr>
          </a:lstStyle>
          <a:p>
            <a:pPr lvl="0" algn="l" eaLnBrk="0" fontAlgn="base" hangingPunct="0">
              <a:spcAft>
                <a:spcPct val="0"/>
              </a:spcAft>
            </a:pPr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3704" y="44624"/>
            <a:ext cx="6815217" cy="43204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342900" indent="-342900">
              <a:buNone/>
              <a:defRPr kumimoji="1" lang="zh-TW" altLang="en-US" sz="24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marL="0" lvl="0" indent="0" eaLnBrk="0" fontAlgn="base" hangingPunct="0">
              <a:lnSpc>
                <a:spcPct val="120000"/>
              </a:lnSpc>
              <a:spcAft>
                <a:spcPct val="0"/>
              </a:spcAft>
              <a:buSzPct val="100000"/>
            </a:pPr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823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 txBox="1">
            <a:spLocks/>
          </p:cNvSpPr>
          <p:nvPr userDrawn="1"/>
        </p:nvSpPr>
        <p:spPr>
          <a:xfrm rot="10800000" flipH="1" flipV="1">
            <a:off x="-1" y="1052735"/>
            <a:ext cx="251522" cy="5400601"/>
          </a:xfrm>
          <a:prstGeom prst="rect">
            <a:avLst/>
          </a:prstGeom>
          <a:solidFill>
            <a:srgbClr val="E7574E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7" name="標題 1"/>
          <p:cNvSpPr txBox="1">
            <a:spLocks/>
          </p:cNvSpPr>
          <p:nvPr userDrawn="1"/>
        </p:nvSpPr>
        <p:spPr>
          <a:xfrm rot="10800000" flipH="1" flipV="1">
            <a:off x="-4" y="980727"/>
            <a:ext cx="251522" cy="309634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4" name="標題 1"/>
          <p:cNvSpPr txBox="1">
            <a:spLocks/>
          </p:cNvSpPr>
          <p:nvPr userDrawn="1"/>
        </p:nvSpPr>
        <p:spPr>
          <a:xfrm rot="10800000" flipH="1" flipV="1">
            <a:off x="8676457" y="1052734"/>
            <a:ext cx="467544" cy="4752529"/>
          </a:xfrm>
          <a:prstGeom prst="rect">
            <a:avLst/>
          </a:prstGeom>
          <a:solidFill>
            <a:srgbClr val="E7574E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5" name="對角線條紋 14"/>
          <p:cNvSpPr/>
          <p:nvPr userDrawn="1"/>
        </p:nvSpPr>
        <p:spPr>
          <a:xfrm>
            <a:off x="0" y="3068960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對角線條紋 15"/>
          <p:cNvSpPr/>
          <p:nvPr userDrawn="1"/>
        </p:nvSpPr>
        <p:spPr>
          <a:xfrm>
            <a:off x="0" y="836712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1" cy="825458"/>
          </a:xfrm>
        </p:spPr>
        <p:txBody>
          <a:bodyPr/>
          <a:lstStyle>
            <a:lvl1pPr>
              <a:defRPr sz="4000">
                <a:solidFill>
                  <a:srgbClr val="E1473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1" cy="5112568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10" name="Picture 2" descr="首頁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6555786"/>
            <a:ext cx="864096" cy="18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16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23528" y="3284984"/>
            <a:ext cx="4896544" cy="431528"/>
          </a:xfrm>
        </p:spPr>
        <p:txBody>
          <a:bodyPr anchor="t">
            <a:noAutofit/>
          </a:bodyPr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華康粗黑體" panose="020B0709000000000000" pitchFamily="49" charset="-12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717032"/>
            <a:ext cx="4896544" cy="2376264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493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98072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038600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14528" y="980728"/>
            <a:ext cx="4038600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04448" y="6286275"/>
            <a:ext cx="539552" cy="455093"/>
          </a:xfrm>
          <a:prstGeom prst="rect">
            <a:avLst/>
          </a:prstGeom>
        </p:spPr>
        <p:txBody>
          <a:bodyPr/>
          <a:lstStyle/>
          <a:p>
            <a:fld id="{847ECCB7-99D0-474E-9DE8-72238BF25D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27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980728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4040188" cy="63976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1520" y="1620490"/>
            <a:ext cx="4040188" cy="47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499992" y="980728"/>
            <a:ext cx="4041775" cy="63976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499992" y="1620490"/>
            <a:ext cx="4041775" cy="47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04448" y="6286275"/>
            <a:ext cx="539552" cy="455093"/>
          </a:xfrm>
          <a:prstGeom prst="rect">
            <a:avLst/>
          </a:prstGeom>
        </p:spPr>
        <p:txBody>
          <a:bodyPr/>
          <a:lstStyle/>
          <a:p>
            <a:fld id="{847ECCB7-99D0-474E-9DE8-72238BF25D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99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802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 userDrawn="1"/>
        </p:nvSpPr>
        <p:spPr>
          <a:xfrm rot="10800000" flipH="1" flipV="1">
            <a:off x="-1" y="0"/>
            <a:ext cx="9143999" cy="1052736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9" name="圓角化對角線角落矩形 8"/>
          <p:cNvSpPr/>
          <p:nvPr userDrawn="1"/>
        </p:nvSpPr>
        <p:spPr>
          <a:xfrm rot="10800000" flipH="1" flipV="1">
            <a:off x="251520" y="260648"/>
            <a:ext cx="8892480" cy="4680520"/>
          </a:xfrm>
          <a:prstGeom prst="round2DiagRect">
            <a:avLst>
              <a:gd name="adj1" fmla="val 8717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 userDrawn="1"/>
        </p:nvSpPr>
        <p:spPr>
          <a:xfrm>
            <a:off x="0" y="5805264"/>
            <a:ext cx="9143999" cy="1052736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6" name="圓角化對角線角落矩形 5"/>
          <p:cNvSpPr/>
          <p:nvPr userDrawn="1"/>
        </p:nvSpPr>
        <p:spPr>
          <a:xfrm>
            <a:off x="0" y="1772816"/>
            <a:ext cx="8676456" cy="4680520"/>
          </a:xfrm>
          <a:prstGeom prst="round2DiagRect">
            <a:avLst>
              <a:gd name="adj1" fmla="val 8717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251520" y="0"/>
            <a:ext cx="8892480" cy="9807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67544" y="260647"/>
            <a:ext cx="8676456" cy="79208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/>
          <a:lstStyle/>
          <a:p>
            <a:pPr lvl="0" algn="l" eaLnBrk="0" fontAlgn="base" hangingPunct="0">
              <a:spcAft>
                <a:spcPct val="0"/>
              </a:spcAft>
            </a:pPr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544" y="1052735"/>
            <a:ext cx="8208912" cy="54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" name="標題 1"/>
          <p:cNvSpPr txBox="1">
            <a:spLocks/>
          </p:cNvSpPr>
          <p:nvPr userDrawn="1"/>
        </p:nvSpPr>
        <p:spPr>
          <a:xfrm rot="10800000" flipH="1" flipV="1">
            <a:off x="-1" y="1052735"/>
            <a:ext cx="251522" cy="540060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5" name="標題 1"/>
          <p:cNvSpPr txBox="1">
            <a:spLocks/>
          </p:cNvSpPr>
          <p:nvPr userDrawn="1"/>
        </p:nvSpPr>
        <p:spPr>
          <a:xfrm rot="10800000" flipH="1" flipV="1">
            <a:off x="8676457" y="1052734"/>
            <a:ext cx="467544" cy="4752529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6" name="對角線條紋 15"/>
          <p:cNvSpPr/>
          <p:nvPr userDrawn="1"/>
        </p:nvSpPr>
        <p:spPr>
          <a:xfrm>
            <a:off x="0" y="3068960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對角線條紋 18"/>
          <p:cNvSpPr/>
          <p:nvPr userDrawn="1"/>
        </p:nvSpPr>
        <p:spPr>
          <a:xfrm>
            <a:off x="0" y="836712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Rectangle 15"/>
          <p:cNvSpPr>
            <a:spLocks noChangeArrowheads="1"/>
          </p:cNvSpPr>
          <p:nvPr userDrawn="1"/>
        </p:nvSpPr>
        <p:spPr bwMode="auto">
          <a:xfrm>
            <a:off x="2123728" y="6495147"/>
            <a:ext cx="504000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altLang="zh-TW" sz="1000" b="0" baseline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OpenStack Day Taiwan 2015</a:t>
            </a:r>
            <a:r>
              <a:rPr lang="en-US" altLang="zh-TW" sz="1000" b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@ TICC, 11</a:t>
            </a:r>
            <a:r>
              <a:rPr lang="en-US" altLang="zh-TW" sz="1000" b="0" baseline="300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</a:t>
            </a:r>
            <a:r>
              <a:rPr lang="en-US" altLang="zh-TW" sz="1000" b="0" baseline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Aug.</a:t>
            </a:r>
            <a:r>
              <a:rPr lang="en-US" altLang="zh-TW" sz="1000" b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2015</a:t>
            </a:r>
            <a:endParaRPr lang="zh-TW" altLang="en-US" sz="1000" b="1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微軟正黑體" pitchFamily="34" charset="-12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3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lang="zh-TW" altLang="en-US" sz="4800" b="0" kern="1200" cap="none" spc="0" baseline="0">
          <a:ln>
            <a:noFill/>
          </a:ln>
          <a:solidFill>
            <a:schemeClr val="tx1">
              <a:lumMod val="50000"/>
              <a:lumOff val="50000"/>
            </a:schemeClr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wenyuchen@infinitiessoft.com" TargetMode="External"/><Relationship Id="rId3" Type="http://schemas.openxmlformats.org/officeDocument/2006/relationships/hyperlink" Target="mailto:maychen@mail.ithome.com.tw" TargetMode="External"/><Relationship Id="rId7" Type="http://schemas.openxmlformats.org/officeDocument/2006/relationships/hyperlink" Target="mailto:armani.chang@openvdi.com" TargetMode="External"/><Relationship Id="rId2" Type="http://schemas.openxmlformats.org/officeDocument/2006/relationships/hyperlink" Target="mailto:yoyochiang@geminiopencloud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immy.k@inwinstack.com" TargetMode="External"/><Relationship Id="rId5" Type="http://schemas.openxmlformats.org/officeDocument/2006/relationships/hyperlink" Target="mailto:jack.l@inwinstack.com" TargetMode="External"/><Relationship Id="rId10" Type="http://schemas.openxmlformats.org/officeDocument/2006/relationships/hyperlink" Target="mailto:albertch@tw.ibm.com" TargetMode="External"/><Relationship Id="rId4" Type="http://schemas.openxmlformats.org/officeDocument/2006/relationships/hyperlink" Target="mailto:chrishuang@mail.ithome.com.tw" TargetMode="External"/><Relationship Id="rId9" Type="http://schemas.openxmlformats.org/officeDocument/2006/relationships/hyperlink" Target="mailto:irene.chiu@themediashop.asi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6/24 Meeting Agenda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altLang="zh-TW" sz="2000" dirty="0" smtClean="0"/>
              <a:t>13:30 </a:t>
            </a:r>
            <a:r>
              <a:rPr lang="en-US" altLang="zh-TW" sz="2000" dirty="0"/>
              <a:t>- </a:t>
            </a:r>
            <a:r>
              <a:rPr lang="en-US" altLang="zh-TW" sz="2000" dirty="0" smtClean="0"/>
              <a:t>14:30	Booth Location – Draw to decide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14:30 - 16:00	7</a:t>
            </a:r>
            <a:r>
              <a:rPr lang="en-US" altLang="zh-TW" sz="2000" baseline="30000" dirty="0" smtClean="0"/>
              <a:t>th</a:t>
            </a:r>
            <a:r>
              <a:rPr lang="en-US" altLang="zh-TW" sz="2000" dirty="0" smtClean="0"/>
              <a:t> Preparatory Meeting</a:t>
            </a:r>
            <a:endParaRPr lang="en-US" altLang="zh-TW" sz="2000" dirty="0"/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16:00 – 16:30 	Next </a:t>
            </a:r>
            <a:r>
              <a:rPr lang="en-US" altLang="zh-TW" sz="2000" dirty="0"/>
              <a:t>meeting date and follow up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16:30 </a:t>
            </a:r>
            <a:r>
              <a:rPr lang="en-US" altLang="zh-TW" sz="2000" dirty="0"/>
              <a:t>- </a:t>
            </a:r>
            <a:r>
              <a:rPr lang="en-US" altLang="zh-TW" sz="2000" dirty="0" smtClean="0"/>
              <a:t>		</a:t>
            </a:r>
            <a:r>
              <a:rPr lang="en-US" altLang="zh-TW" sz="2000" dirty="0" err="1" smtClean="0"/>
              <a:t>Wrapup</a:t>
            </a:r>
            <a:endParaRPr lang="en-US" altLang="zh-TW" sz="2000" dirty="0" smtClean="0"/>
          </a:p>
          <a:p>
            <a:pPr lvl="1">
              <a:lnSpc>
                <a:spcPct val="150000"/>
              </a:lnSpc>
            </a:pPr>
            <a:endParaRPr lang="en-US" altLang="zh-TW" sz="2000" dirty="0"/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Next Meeting 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7/22(</a:t>
            </a:r>
            <a:r>
              <a:rPr lang="zh-TW" altLang="en-US" sz="2000" dirty="0" smtClean="0"/>
              <a:t>三</a:t>
            </a:r>
            <a:r>
              <a:rPr lang="en-US" altLang="zh-TW" sz="2000" smtClean="0"/>
              <a:t>) 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2835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825458"/>
          </a:xfrm>
        </p:spPr>
        <p:txBody>
          <a:bodyPr/>
          <a:lstStyle/>
          <a:p>
            <a:r>
              <a:rPr lang="en-US" altLang="zh-TW" b="1" spc="-150" dirty="0" smtClean="0"/>
              <a:t>Agenda &amp;</a:t>
            </a:r>
            <a:r>
              <a:rPr lang="zh-TW" altLang="en-US" b="1" spc="-150" dirty="0"/>
              <a:t> </a:t>
            </a:r>
            <a:r>
              <a:rPr lang="en-US" altLang="zh-TW" b="1" spc="-150" dirty="0" smtClean="0"/>
              <a:t>Sponsorship</a:t>
            </a:r>
            <a:endParaRPr lang="zh-TW" altLang="en-US" b="1" spc="-150" dirty="0"/>
          </a:p>
        </p:txBody>
      </p:sp>
      <p:graphicFrame>
        <p:nvGraphicFramePr>
          <p:cNvPr id="13" name="內容版面配置區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343836"/>
              </p:ext>
            </p:extLst>
          </p:nvPr>
        </p:nvGraphicFramePr>
        <p:xfrm>
          <a:off x="446857" y="1035651"/>
          <a:ext cx="6933454" cy="53765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68759"/>
                <a:gridCol w="1252939"/>
                <a:gridCol w="1252939"/>
                <a:gridCol w="1252939"/>
                <a:gridCol w="1252939"/>
                <a:gridCol w="1252939"/>
              </a:tblGrid>
              <a:tr h="72243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09:00~11:00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Keynote Speakers x3 @ TICC 3F</a:t>
                      </a:r>
                      <a:r>
                        <a:rPr lang="zh-TW" altLang="en-US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大會堂</a:t>
                      </a:r>
                    </a:p>
                    <a:p>
                      <a:pPr marL="0" algn="l" defTabSz="914400" rtl="0" eaLnBrk="1" latinLnBrk="0" hangingPunct="1"/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zh-TW" sz="1400" b="1" kern="12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Mark Collier</a:t>
                      </a:r>
                      <a:r>
                        <a:rPr lang="en-US" altLang="zh-TW" sz="14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, Chief Operating Officer at OpenStack Foundation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Monty Taylor</a:t>
                      </a:r>
                      <a:r>
                        <a:rPr lang="en-US" altLang="zh-TW" sz="14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, OpenStack Technical Committee</a:t>
                      </a:r>
                      <a:endParaRPr lang="en-US" altLang="zh-TW" sz="1400" b="0" kern="120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zh-TW" sz="1400" b="1" kern="12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Itou-san</a:t>
                      </a:r>
                      <a:r>
                        <a:rPr lang="en-US" altLang="zh-TW" sz="14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, OpenStack PM from Yahoo! Japan</a:t>
                      </a:r>
                      <a:endParaRPr lang="en-US" altLang="zh-TW" sz="1400" b="1" kern="120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100" b="1" kern="120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100" b="1" kern="1200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800" b="0" kern="120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800" b="0" kern="120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498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800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10:20~10:50     </a:t>
                      </a:r>
                      <a:r>
                        <a:rPr lang="zh-TW" altLang="en-US" sz="12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鑽石贊助商趨勢導言：</a:t>
                      </a:r>
                      <a:r>
                        <a:rPr lang="en-US" altLang="zh-TW" sz="12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RedHat</a:t>
                      </a:r>
                      <a:r>
                        <a:rPr lang="zh-TW" altLang="en-US" sz="12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、</a:t>
                      </a:r>
                      <a:r>
                        <a:rPr lang="en-US" altLang="zh-TW" sz="12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SUSE</a:t>
                      </a:r>
                      <a:r>
                        <a:rPr lang="zh-TW" altLang="en-US" sz="12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、</a:t>
                      </a:r>
                      <a:r>
                        <a:rPr lang="en-US" altLang="zh-TW" sz="12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IBM</a:t>
                      </a:r>
                      <a:r>
                        <a:rPr lang="zh-TW" altLang="en-US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12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 minutes </a:t>
                      </a: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*3 </a:t>
                      </a:r>
                      <a:r>
                        <a:rPr lang="zh-TW" altLang="en-US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endParaRPr lang="en-US" altLang="zh-TW" sz="1000" b="0" kern="12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*</a:t>
                      </a:r>
                      <a:r>
                        <a:rPr lang="zh-TW" altLang="en-US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主辦單位保留講師建議（限</a:t>
                      </a: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CIO</a:t>
                      </a:r>
                      <a:r>
                        <a:rPr lang="zh-TW" altLang="en-US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或技術長位階）與議程審核權</a:t>
                      </a:r>
                      <a:endParaRPr lang="en-US" altLang="zh-TW" sz="1000" b="0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/>
                      <a:srcRect/>
                      <a:tile tx="0" ty="0" sx="30000" sy="30000" flip="none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900" b="0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/>
                      <a:srcRect/>
                      <a:tile tx="0" ty="0" sx="30000" sy="30000" flip="none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900" b="0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/>
                      <a:srcRect/>
                      <a:tile tx="0" ty="0" sx="30000" sy="30000" flip="none" algn="ctr"/>
                    </a:blipFill>
                  </a:tcPr>
                </a:tc>
              </a:tr>
              <a:tr h="1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11:00~11:30</a:t>
                      </a: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Break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30 mins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26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Tracks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 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184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11:30~12:10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鑽石贊助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$350,000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Red Hat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/>
                      <a:srcRect/>
                      <a:tile tx="0" ty="0" sx="30000" sy="3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鑽石贊助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$350,000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SUSE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/>
                      <a:srcRect/>
                      <a:tile tx="0" ty="0" sx="30000" sy="3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鑽石贊助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$350,000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IBM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/>
                      <a:srcRect/>
                      <a:tile tx="0" ty="0" sx="30000" sy="3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Local Community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Mac Jack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Akihiro Hasegawa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Japan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590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12:10~13:40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自行用餐</a:t>
                      </a:r>
                      <a:r>
                        <a:rPr lang="en-US" altLang="zh-TW" sz="105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</a:t>
                      </a:r>
                      <a:endParaRPr lang="en-US" altLang="zh-TW" sz="105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How</a:t>
                      </a:r>
                      <a:r>
                        <a:rPr lang="en-US" altLang="zh-TW" sz="800" b="0" kern="120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to Contribute? (</a:t>
                      </a:r>
                      <a:r>
                        <a:rPr lang="en-US" altLang="zh-TW" sz="800" b="0" kern="120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WordShop</a:t>
                      </a:r>
                      <a:r>
                        <a:rPr lang="zh-TW" altLang="en-US" sz="800" b="0" kern="120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）</a:t>
                      </a:r>
                      <a:endParaRPr lang="en-US" altLang="zh-TW" sz="800" b="0" kern="120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i18N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4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12:10~13:50</a:t>
                      </a:r>
                      <a:endParaRPr lang="en-US" altLang="zh-TW" sz="10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103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教室</a:t>
                      </a:r>
                      <a:endParaRPr lang="en-US" altLang="zh-TW" sz="10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How</a:t>
                      </a: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to Contribute?</a:t>
                      </a:r>
                      <a:endParaRPr lang="en-US" altLang="zh-TW" sz="10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0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By</a:t>
                      </a: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Mac Jack</a:t>
                      </a:r>
                      <a:endParaRPr lang="en-US" altLang="zh-TW" sz="10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1403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sz="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3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" b="0" kern="120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84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13:40~14:20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$200,000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HP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$200,000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Nimble Storage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$200,000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工研院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程輝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葉璐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46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14:20~14:30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Break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 mins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9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14:30~15:10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14:30~15:10</a:t>
                      </a:r>
                      <a:endParaRPr lang="en-US" altLang="zh-TW" sz="10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103 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教室</a:t>
                      </a:r>
                      <a:endParaRPr lang="en-US" altLang="zh-TW" sz="10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Contribute experience</a:t>
                      </a:r>
                      <a:endParaRPr lang="en-US" altLang="zh-TW" sz="10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altLang="zh-TW" sz="10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By i18N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146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800" b="0" kern="120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84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14:30~15:10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$180,000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VMware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$180,000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和信雲端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$180,000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Arista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印度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Kavit</a:t>
                      </a: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200" b="0" kern="12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Munshi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SwiftStack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46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15:10~15:30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Break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 mins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84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15:30~16:10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$150,000</a:t>
                      </a:r>
                      <a:b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Brocade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雲達科技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EasyStack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-Panel</a:t>
                      </a:r>
                      <a:r>
                        <a:rPr lang="en-US" altLang="zh-TW" sz="12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-</a:t>
                      </a:r>
                      <a:br>
                        <a:rPr lang="en-US" altLang="zh-TW" sz="12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en-US" altLang="zh-TW" sz="12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User Cases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鍾葉青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46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16:10~16:20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Break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 mins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30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16:20~17:00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$120,000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數位無限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$120,000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迎棧科技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$120,000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Okinawa Open Laboratory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-Panel-</a:t>
                      </a:r>
                      <a:endParaRPr lang="en-US" altLang="zh-TW" sz="1200" b="0" kern="120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RD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-Panel</a:t>
                      </a:r>
                      <a:r>
                        <a:rPr lang="en-US" altLang="zh-TW" sz="12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-User Groups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341563" y="1173163"/>
            <a:ext cx="9144000" cy="0"/>
          </a:xfrm>
          <a:prstGeom prst="rect">
            <a:avLst/>
          </a:prstGeom>
          <a:solidFill>
            <a:srgbClr val="5988A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000" b="0" i="0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/>
            </a:r>
            <a:br>
              <a:rPr kumimoji="1" lang="zh-TW" altLang="zh-TW" sz="1000" b="0" i="0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" name="剪去對角線角落矩形 1"/>
          <p:cNvSpPr/>
          <p:nvPr/>
        </p:nvSpPr>
        <p:spPr>
          <a:xfrm>
            <a:off x="7507398" y="980728"/>
            <a:ext cx="1097049" cy="5220120"/>
          </a:xfrm>
          <a:prstGeom prst="snip2Diag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84034" y="1062752"/>
            <a:ext cx="1120413" cy="85408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銀級贊助</a:t>
            </a:r>
            <a:endParaRPr kumimoji="0" lang="en-US" altLang="zh-TW" sz="11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Booth only</a:t>
            </a:r>
            <a:br>
              <a:rPr kumimoji="0" lang="en-US" altLang="zh-TW" sz="1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</a:br>
            <a:r>
              <a:rPr kumimoji="0" lang="en-US" altLang="zh-TW" sz="11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$70,000</a:t>
            </a:r>
            <a:endParaRPr kumimoji="0" lang="en-US" altLang="zh-TW" sz="11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3528" y="6423719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dirty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以上價格均未含稅</a:t>
            </a:r>
            <a:r>
              <a:rPr kumimoji="0" lang="zh-TW" altLang="en-US" sz="1000" dirty="0" smtClean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。</a:t>
            </a:r>
            <a:endParaRPr kumimoji="0" lang="en-US" altLang="zh-TW" sz="1000" dirty="0" smtClean="0">
              <a:solidFill>
                <a:schemeClr val="bg1"/>
              </a:solidFill>
              <a:latin typeface="Verdana" panose="020B0604030504040204" pitchFamily="34" charset="0"/>
              <a:ea typeface="微軟正黑體" panose="020B0604030504040204" pitchFamily="34" charset="-120"/>
              <a:cs typeface="Verdana" panose="020B0604030504040204" pitchFamily="34" charset="0"/>
            </a:endParaRPr>
          </a:p>
          <a:p>
            <a:pPr marL="171450" lvl="0" indent="-1714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dirty="0" smtClean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主辦單保留議程調整變動之權利。</a:t>
            </a:r>
            <a:endParaRPr kumimoji="0" lang="en-US" altLang="zh-TW" sz="1000" dirty="0">
              <a:solidFill>
                <a:schemeClr val="bg1"/>
              </a:solidFill>
              <a:latin typeface="Verdana" panose="020B0604030504040204" pitchFamily="34" charset="0"/>
              <a:ea typeface="微軟正黑體" panose="020B0604030504040204" pitchFamily="34" charset="-120"/>
              <a:cs typeface="Verdana" panose="020B060403050404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490515" y="1930623"/>
            <a:ext cx="1113933" cy="3874641"/>
          </a:xfrm>
          <a:prstGeom prst="rect">
            <a:avLst/>
          </a:prstGeom>
          <a:ln>
            <a:noFill/>
          </a:ln>
        </p:spPr>
        <p:txBody>
          <a:bodyPr wrap="none">
            <a:noAutofit/>
          </a:bodyPr>
          <a:lstStyle/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  </a:t>
            </a:r>
            <a:r>
              <a:rPr kumimoji="0" lang="zh-TW" altLang="en-US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雙子星雲端</a:t>
            </a:r>
            <a:endParaRPr kumimoji="0" lang="en-US" altLang="zh-TW" sz="11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2  </a:t>
            </a:r>
            <a:r>
              <a:rPr kumimoji="0" lang="zh-TW" altLang="en-US" sz="11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新</a:t>
            </a:r>
            <a:r>
              <a:rPr kumimoji="0" lang="zh-TW" altLang="en-US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達電腦</a:t>
            </a:r>
            <a:endParaRPr kumimoji="0" lang="en-US" altLang="zh-TW" sz="11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3</a:t>
            </a:r>
            <a:r>
              <a:rPr kumimoji="0" lang="zh-TW" altLang="en-US" sz="11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 </a:t>
            </a:r>
            <a:r>
              <a:rPr kumimoji="0" lang="zh-TW" altLang="en-US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 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UnitedStack</a:t>
            </a:r>
            <a:b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</a:b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    </a:t>
            </a:r>
            <a:r>
              <a:rPr kumimoji="0" lang="zh-TW" altLang="en-US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有云</a:t>
            </a:r>
            <a:endParaRPr kumimoji="0" lang="en-US" altLang="zh-TW" sz="11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4  </a:t>
            </a:r>
            <a:r>
              <a:rPr kumimoji="0" lang="zh-TW" altLang="en-US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瀚雲科技</a:t>
            </a:r>
            <a:endParaRPr kumimoji="0" lang="en-US" altLang="zh-TW" sz="11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5  Canonical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6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7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8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9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10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11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12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13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14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15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16 Foundation</a:t>
            </a:r>
            <a:br>
              <a:rPr kumimoji="0" lang="en-US" altLang="zh-TW" sz="11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</a:br>
            <a:r>
              <a:rPr kumimoji="0" lang="en-US" altLang="zh-TW" sz="11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     $154,000</a:t>
            </a:r>
            <a:endParaRPr kumimoji="0" lang="en-US" altLang="zh-TW" sz="11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12" name="投影片編號版面配置區 3"/>
          <p:cNvSpPr txBox="1">
            <a:spLocks/>
          </p:cNvSpPr>
          <p:nvPr/>
        </p:nvSpPr>
        <p:spPr>
          <a:xfrm>
            <a:off x="8604250" y="6286500"/>
            <a:ext cx="539750" cy="455613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9pPr>
          </a:lstStyle>
          <a:p>
            <a:fld id="{847ECCB7-99D0-474E-9DE8-72238BF25DB2}" type="slidenum">
              <a:rPr lang="zh-TW" altLang="en-US" smtClean="0">
                <a:solidFill>
                  <a:schemeClr val="bg1"/>
                </a:solidFill>
              </a:rPr>
              <a:pPr/>
              <a:t>10</a:t>
            </a:fld>
            <a:endParaRPr lang="zh-TW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3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Schedule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167860"/>
              </p:ext>
            </p:extLst>
          </p:nvPr>
        </p:nvGraphicFramePr>
        <p:xfrm>
          <a:off x="491962" y="981077"/>
          <a:ext cx="8160077" cy="520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4920077"/>
              </a:tblGrid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週末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List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7/6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7/7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7/8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7/9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7/11-12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12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8/7(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– 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網站上線</a:t>
                      </a:r>
                      <a: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招生宣傳啟動；贊助商可於每週五以前提供最新資訊，大會將於下週五統一更新。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7/24</a:t>
                      </a:r>
                      <a:r>
                        <a:rPr lang="zh-TW" altLang="en-US" sz="14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（五）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策展佈置物輸出素材繳交截止；逾期視同放棄。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07/31(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)18:00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</a:t>
                      </a:r>
                      <a: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確認對電源、網路或影音設備的特殊需求（需自行負擔相應額外支出）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8/4(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)18:00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</a:t>
                      </a:r>
                      <a: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將實體文宣、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DM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或問卷寄達 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iThome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辦公室（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10457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台北市中山區南京東路二段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號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樓）；文宣尺寸需小於等於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A4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，最多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張紙）。規格不符將於活動進場時退回攤位；繳交逾期者視同放棄。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8/10(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10:30~18:30</a:t>
                      </a:r>
                      <a: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將攤位寄存物料貼上填妥之郵遞標籤寄達：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台北國際會議中心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樓服務台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註明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6/10</a:t>
                      </a:r>
                      <a:r>
                        <a:rPr lang="en-US" altLang="zh-TW" sz="1400" b="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OpenStack Day Taiwan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8/11(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07:30~17:30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活動當日展覽與演講。</a:t>
                      </a:r>
                      <a:endParaRPr lang="en-US" altLang="zh-TW" sz="14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8/14(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15:00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繳交可供來賓下載之演說講義；逾期視同放棄提供服務權利。</a:t>
                      </a:r>
                      <a:endParaRPr lang="en-US" altLang="zh-TW" sz="14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7/14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7/15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7/16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7/17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7/18-19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7/21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7/22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7/24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7/25-26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endParaRPr lang="zh-TW" altLang="en-US" sz="1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7/27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7/28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7/29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7/30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7/31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8/1-2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8/4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8/5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8/6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8/7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8/8-9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8/11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8/12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8/14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8/15-16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 algn="l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endParaRPr lang="zh-TW" altLang="en-US" sz="1200" dirty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Day</a:t>
                      </a:r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endParaRPr lang="zh-TW" altLang="en-US" sz="10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 algn="l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endParaRPr lang="zh-TW" altLang="en-US" sz="1200" dirty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1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Next Meeting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暫定</a:t>
            </a:r>
            <a:r>
              <a:rPr lang="en-US" altLang="zh-TW" b="1" dirty="0" smtClean="0">
                <a:solidFill>
                  <a:srgbClr val="C00000"/>
                </a:solidFill>
              </a:rPr>
              <a:t>7/22  (WED ) 14:00~15:30 </a:t>
            </a:r>
            <a:r>
              <a:rPr lang="en-US" altLang="zh-TW" b="1" dirty="0">
                <a:solidFill>
                  <a:srgbClr val="C00000"/>
                </a:solidFill>
              </a:rPr>
              <a:t>@ </a:t>
            </a:r>
            <a:r>
              <a:rPr lang="en-US" altLang="zh-TW" b="1" dirty="0" smtClean="0">
                <a:solidFill>
                  <a:srgbClr val="C00000"/>
                </a:solidFill>
              </a:rPr>
              <a:t>iThome</a:t>
            </a:r>
            <a:br>
              <a:rPr lang="en-US" altLang="zh-TW" b="1" dirty="0" smtClean="0">
                <a:solidFill>
                  <a:srgbClr val="C00000"/>
                </a:solidFill>
              </a:rPr>
            </a:br>
            <a:r>
              <a:rPr lang="zh-TW" altLang="en-US" dirty="0" smtClean="0"/>
              <a:t>下次志工會議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招生、講者來台確認狀況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7/17</a:t>
            </a:r>
            <a:r>
              <a:rPr lang="zh-TW" altLang="en-US" dirty="0" smtClean="0"/>
              <a:t>（五）發布是否確定要開會</a:t>
            </a:r>
            <a:r>
              <a:rPr lang="en-US" altLang="zh-TW" dirty="0"/>
              <a:t/>
            </a:r>
            <a:br>
              <a:rPr lang="en-US" altLang="zh-TW" dirty="0"/>
            </a:b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654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Attendees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fr-FR" sz="1800" dirty="0"/>
              <a:t>姜昱有	</a:t>
            </a:r>
            <a:r>
              <a:rPr lang="fr-FR" altLang="zh-TW" sz="1800" dirty="0"/>
              <a:t>Yoyo	</a:t>
            </a:r>
            <a:r>
              <a:rPr lang="fr-FR" altLang="zh-TW" sz="1800" dirty="0" smtClean="0"/>
              <a:t>	</a:t>
            </a:r>
            <a:r>
              <a:rPr lang="fr-FR" altLang="zh-TW" sz="1800" dirty="0" smtClean="0">
                <a:hlinkClick r:id="rId2"/>
              </a:rPr>
              <a:t>yoyochiang@geminiopencloud.com</a:t>
            </a:r>
            <a:endParaRPr lang="fr-FR" altLang="zh-TW" sz="1800" dirty="0"/>
          </a:p>
          <a:p>
            <a:r>
              <a:rPr lang="zh-TW" altLang="en-US" sz="1800" dirty="0" smtClean="0"/>
              <a:t>陳文慧</a:t>
            </a:r>
            <a:r>
              <a:rPr lang="en-US" altLang="zh-TW" sz="1800" dirty="0" smtClean="0"/>
              <a:t>	May		</a:t>
            </a:r>
            <a:r>
              <a:rPr lang="en-US" altLang="zh-TW" sz="1800" dirty="0" smtClean="0">
                <a:hlinkClick r:id="rId3"/>
              </a:rPr>
              <a:t>maychen@mail.ithome.com.tw</a:t>
            </a:r>
            <a:endParaRPr lang="en-US" altLang="zh-TW" sz="1800" dirty="0"/>
          </a:p>
          <a:p>
            <a:r>
              <a:rPr lang="zh-TW" altLang="fr-FR" sz="1800" dirty="0" smtClean="0"/>
              <a:t>黃博修</a:t>
            </a:r>
            <a:r>
              <a:rPr lang="zh-TW" altLang="fr-FR" sz="1800" dirty="0"/>
              <a:t>	</a:t>
            </a:r>
            <a:r>
              <a:rPr lang="fr-FR" altLang="zh-TW" sz="1800" dirty="0" smtClean="0"/>
              <a:t>Chris</a:t>
            </a:r>
            <a:r>
              <a:rPr lang="fr-FR" altLang="zh-TW" sz="1800" dirty="0"/>
              <a:t>	</a:t>
            </a:r>
            <a:r>
              <a:rPr lang="fr-FR" altLang="zh-TW" sz="1800" dirty="0" smtClean="0"/>
              <a:t>	</a:t>
            </a:r>
            <a:r>
              <a:rPr lang="fr-FR" altLang="zh-TW" sz="1800" dirty="0" smtClean="0">
                <a:hlinkClick r:id="rId4"/>
              </a:rPr>
              <a:t>chrishuang@mail.ithome.com.tw</a:t>
            </a:r>
            <a:endParaRPr lang="fr-FR" altLang="zh-TW" sz="1800" dirty="0"/>
          </a:p>
          <a:p>
            <a:r>
              <a:rPr lang="zh-TW" altLang="fr-FR" sz="1800" dirty="0"/>
              <a:t>賴啟勛	</a:t>
            </a:r>
            <a:r>
              <a:rPr lang="fr-FR" altLang="zh-TW" sz="1800" dirty="0" smtClean="0"/>
              <a:t>Mac Jack</a:t>
            </a:r>
            <a:r>
              <a:rPr lang="zh-TW" altLang="fr-FR" sz="1800" dirty="0"/>
              <a:t>	</a:t>
            </a:r>
            <a:r>
              <a:rPr lang="en-US" altLang="zh-TW" sz="1800" u="sng" dirty="0">
                <a:hlinkClick r:id="rId5"/>
              </a:rPr>
              <a:t>jack.l@inwinstack.com</a:t>
            </a:r>
            <a:endParaRPr lang="fr-FR" altLang="zh-TW" sz="1800" dirty="0" smtClean="0"/>
          </a:p>
          <a:p>
            <a:r>
              <a:rPr lang="zh-TW" altLang="en-US" sz="1800" dirty="0"/>
              <a:t>高嘉鼎	</a:t>
            </a:r>
            <a:r>
              <a:rPr lang="fr-FR" altLang="zh-TW" sz="1800" dirty="0"/>
              <a:t>Jimmy Kao	</a:t>
            </a:r>
            <a:r>
              <a:rPr lang="en-US" altLang="zh-TW" sz="1800" u="sng" dirty="0" smtClean="0">
                <a:hlinkClick r:id="rId6"/>
              </a:rPr>
              <a:t>jimmy.k@inwinstack.com</a:t>
            </a:r>
            <a:endParaRPr lang="fr-FR" altLang="zh-TW" sz="1800" dirty="0"/>
          </a:p>
          <a:p>
            <a:r>
              <a:rPr lang="zh-TW" altLang="en-US" sz="1800" dirty="0"/>
              <a:t>張</a:t>
            </a:r>
            <a:r>
              <a:rPr lang="zh-TW" altLang="en-US" sz="1800" dirty="0" smtClean="0"/>
              <a:t>凱</a:t>
            </a:r>
            <a:r>
              <a:rPr lang="en-US" altLang="zh-TW" sz="1800" dirty="0" smtClean="0"/>
              <a:t>		</a:t>
            </a:r>
            <a:r>
              <a:rPr lang="fr-FR" altLang="zh-TW" sz="1800" dirty="0" smtClean="0"/>
              <a:t>Armani	</a:t>
            </a:r>
            <a:r>
              <a:rPr lang="fr-FR" altLang="zh-TW" sz="1800" dirty="0"/>
              <a:t>	</a:t>
            </a:r>
            <a:r>
              <a:rPr lang="fr-FR" altLang="zh-TW" sz="1800" dirty="0" smtClean="0">
                <a:hlinkClick r:id="rId7"/>
              </a:rPr>
              <a:t>armani.chang@openvdi.com</a:t>
            </a:r>
            <a:endParaRPr lang="fr-FR" altLang="zh-TW" sz="1800" dirty="0"/>
          </a:p>
          <a:p>
            <a:r>
              <a:rPr lang="zh-TW" altLang="en-US" sz="1800" dirty="0" smtClean="0"/>
              <a:t>陳文裕</a:t>
            </a:r>
            <a:r>
              <a:rPr lang="zh-TW" altLang="en-US" sz="1800" dirty="0"/>
              <a:t>	</a:t>
            </a:r>
            <a:r>
              <a:rPr lang="fr-FR" altLang="zh-TW" sz="1800" dirty="0"/>
              <a:t>Wen Yu Chen	</a:t>
            </a:r>
            <a:r>
              <a:rPr lang="fr-FR" altLang="zh-TW" sz="1800" dirty="0" smtClean="0">
                <a:hlinkClick r:id="rId8"/>
              </a:rPr>
              <a:t>wenyuchen@infinitiessoft.com</a:t>
            </a:r>
            <a:endParaRPr lang="fr-FR" altLang="zh-TW" sz="1800" dirty="0" smtClean="0"/>
          </a:p>
          <a:p>
            <a:r>
              <a:rPr lang="zh-TW" altLang="nb-NO" sz="1800" dirty="0"/>
              <a:t>邱婉菱	</a:t>
            </a:r>
            <a:r>
              <a:rPr lang="nb-NO" altLang="zh-TW" sz="1800" dirty="0" smtClean="0"/>
              <a:t>Irene	</a:t>
            </a:r>
            <a:r>
              <a:rPr lang="nb-NO" altLang="zh-TW" sz="1800" dirty="0"/>
              <a:t>	</a:t>
            </a:r>
            <a:r>
              <a:rPr lang="nb-NO" altLang="zh-TW" sz="1800" dirty="0" smtClean="0">
                <a:hlinkClick r:id="rId9"/>
              </a:rPr>
              <a:t>irene.chiu@themediashop.asia</a:t>
            </a:r>
            <a:endParaRPr lang="nb-NO" altLang="zh-TW" sz="1800" dirty="0"/>
          </a:p>
          <a:p>
            <a:r>
              <a:rPr lang="zh-TW" altLang="en-US" sz="1800" dirty="0" smtClean="0"/>
              <a:t>陳俊彬</a:t>
            </a:r>
            <a:r>
              <a:rPr lang="zh-TW" altLang="en-US" sz="1800" dirty="0"/>
              <a:t>	</a:t>
            </a:r>
            <a:r>
              <a:rPr lang="fr-FR" altLang="zh-TW" sz="1800" dirty="0" smtClean="0"/>
              <a:t>Albert	</a:t>
            </a:r>
            <a:r>
              <a:rPr lang="fr-FR" altLang="zh-TW" sz="1800" dirty="0"/>
              <a:t>	</a:t>
            </a:r>
            <a:r>
              <a:rPr lang="fr-FR" altLang="zh-TW" sz="1800" dirty="0" smtClean="0">
                <a:hlinkClick r:id="rId10"/>
              </a:rPr>
              <a:t>albertch@tw.ibm.com</a:t>
            </a:r>
            <a:endParaRPr lang="fr-FR" altLang="zh-TW" sz="1800" dirty="0" smtClean="0"/>
          </a:p>
          <a:p>
            <a:r>
              <a:rPr lang="zh-TW" altLang="en-US" sz="1800" dirty="0"/>
              <a:t>張文沛	</a:t>
            </a:r>
            <a:r>
              <a:rPr lang="fr-FR" altLang="zh-TW" sz="1800" dirty="0"/>
              <a:t>Leo Chiang	wpchang@tw.ibm.com</a:t>
            </a:r>
          </a:p>
          <a:p>
            <a:r>
              <a:rPr lang="zh-TW" altLang="en-US" sz="1800" dirty="0" smtClean="0"/>
              <a:t>孔</a:t>
            </a:r>
            <a:r>
              <a:rPr lang="zh-TW" altLang="en-US" sz="1800" dirty="0"/>
              <a:t>祥嵐	</a:t>
            </a:r>
            <a:r>
              <a:rPr lang="fr-FR" altLang="zh-TW" sz="1800" dirty="0"/>
              <a:t>Brian Kung	brian.kung@gigacloud.com.tw</a:t>
            </a:r>
          </a:p>
          <a:p>
            <a:r>
              <a:rPr lang="zh-TW" altLang="en-US" sz="1800" dirty="0"/>
              <a:t>顏慧娟 	</a:t>
            </a:r>
            <a:r>
              <a:rPr lang="fr-FR" altLang="zh-TW" sz="1800" dirty="0"/>
              <a:t>Cynthia Yen	cynthia.yen@gigacloud.com.tw</a:t>
            </a:r>
          </a:p>
          <a:p>
            <a:endParaRPr lang="fr-FR" altLang="zh-TW" sz="1800" dirty="0"/>
          </a:p>
          <a:p>
            <a:endParaRPr lang="fr-FR" altLang="zh-TW" sz="1800" dirty="0"/>
          </a:p>
          <a:p>
            <a:endParaRPr lang="fr-FR" altLang="zh-TW" sz="1800" dirty="0"/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459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16024"/>
            <a:ext cx="8892480" cy="980728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r>
              <a:rPr lang="zh-TW" altLang="en-US" sz="4000" b="1" spc="-300" dirty="0">
                <a:solidFill>
                  <a:srgbClr val="E1473B"/>
                </a:solidFill>
                <a:latin typeface="Segoe UI" panose="020B0502040204020203" pitchFamily="34" charset="0"/>
              </a:rPr>
              <a:t>自有議程進度</a:t>
            </a:r>
            <a:r>
              <a:rPr lang="en-US" altLang="zh-TW" sz="4000" b="1" spc="-300" dirty="0">
                <a:solidFill>
                  <a:srgbClr val="E1473B"/>
                </a:solidFill>
                <a:latin typeface="Segoe UI" panose="020B0502040204020203" pitchFamily="34" charset="0"/>
              </a:rPr>
              <a:t> &amp; Panel Discussion</a:t>
            </a:r>
            <a:endParaRPr lang="zh-TW" altLang="en-US" sz="4000" b="1" spc="-300" dirty="0">
              <a:solidFill>
                <a:srgbClr val="E1473B"/>
              </a:solidFill>
              <a:latin typeface="Segoe UI" panose="020B0502040204020203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4038600" cy="532859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TW" sz="1400" b="1" dirty="0" smtClean="0"/>
              <a:t>Keynote</a:t>
            </a:r>
            <a:r>
              <a:rPr lang="zh-TW" altLang="en-US" sz="1400" b="1" dirty="0" smtClean="0"/>
              <a:t>：</a:t>
            </a:r>
            <a:r>
              <a:rPr lang="en-US" altLang="zh-TW" sz="1400" b="1" dirty="0" smtClean="0"/>
              <a:t>Itou-san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r>
              <a:rPr lang="zh-TW" altLang="en-US" sz="1400" dirty="0"/>
              <a:t>行程</a:t>
            </a:r>
            <a:r>
              <a:rPr lang="zh-TW" altLang="en-US" sz="1400" dirty="0" smtClean="0"/>
              <a:t>贊助者「迎棧」直接為他張羅機票住宿</a:t>
            </a:r>
            <a:endParaRPr lang="en-US" altLang="zh-TW" sz="1400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1400" b="1" dirty="0" smtClean="0"/>
              <a:t>針對「</a:t>
            </a:r>
            <a:r>
              <a:rPr lang="en-US" altLang="zh-TW" sz="1400" b="1" dirty="0" smtClean="0"/>
              <a:t>Call for Speakers</a:t>
            </a:r>
            <a:r>
              <a:rPr lang="zh-TW" altLang="en-US" sz="1400" b="1" dirty="0" smtClean="0"/>
              <a:t>」的婉拒回應？</a:t>
            </a:r>
            <a:r>
              <a:rPr lang="en-US" altLang="zh-TW" sz="1400" b="1" dirty="0" smtClean="0"/>
              <a:t/>
            </a:r>
            <a:br>
              <a:rPr lang="en-US" altLang="zh-TW" sz="1400" b="1" dirty="0" smtClean="0"/>
            </a:br>
            <a:r>
              <a:rPr lang="zh-TW" altLang="en-US" sz="1400" dirty="0" smtClean="0"/>
              <a:t>→　議程組 </a:t>
            </a:r>
            <a:r>
              <a:rPr lang="en-US" altLang="zh-TW" sz="1400" dirty="0" smtClean="0"/>
              <a:t>Jack </a:t>
            </a:r>
            <a:r>
              <a:rPr lang="zh-TW" altLang="en-US" sz="1400" dirty="0" smtClean="0"/>
              <a:t>統一回覆婉拒通知</a:t>
            </a:r>
            <a:endParaRPr lang="en-US" altLang="zh-TW" sz="14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1400" b="1" dirty="0" smtClean="0"/>
              <a:t>中國人士來台是否需要代申請，何時可確認成行？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r>
              <a:rPr lang="zh-TW" altLang="en-US" sz="1400" dirty="0" smtClean="0"/>
              <a:t>→　</a:t>
            </a:r>
            <a:r>
              <a:rPr lang="en-US" altLang="zh-TW" sz="1400" dirty="0" smtClean="0"/>
              <a:t>iThome</a:t>
            </a:r>
            <a:r>
              <a:rPr lang="zh-TW" altLang="en-US" sz="1400" dirty="0" smtClean="0"/>
              <a:t> </a:t>
            </a:r>
            <a:r>
              <a:rPr lang="zh-TW" altLang="en-US" sz="1400" dirty="0"/>
              <a:t>處理</a:t>
            </a:r>
            <a:endParaRPr lang="en-US" altLang="zh-TW" sz="1400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1400" b="1" dirty="0" smtClean="0"/>
              <a:t>中國人士無法來台的備案為何？ 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r>
              <a:rPr lang="zh-TW" altLang="en-US" sz="1400" dirty="0" smtClean="0"/>
              <a:t>→　由候補人選補上</a:t>
            </a:r>
            <a:r>
              <a:rPr lang="zh-TW" altLang="en-US" sz="1400" dirty="0"/>
              <a:t>（</a:t>
            </a:r>
            <a:r>
              <a:rPr lang="zh-TW" altLang="en-US" sz="1400" dirty="0" smtClean="0"/>
              <a:t>較易來台的外籍講師，例如日本）</a:t>
            </a:r>
            <a:endParaRPr lang="en-US" altLang="zh-TW" sz="1400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1400" b="1" dirty="0" smtClean="0"/>
              <a:t>建議 </a:t>
            </a:r>
            <a:r>
              <a:rPr lang="en-US" altLang="zh-TW" sz="1400" b="1" dirty="0" err="1" smtClean="0"/>
              <a:t>Kavit</a:t>
            </a:r>
            <a:r>
              <a:rPr lang="en-US" altLang="zh-TW" sz="1400" b="1" dirty="0" smtClean="0"/>
              <a:t> </a:t>
            </a:r>
            <a:r>
              <a:rPr lang="zh-TW" altLang="en-US" sz="1400" b="1" dirty="0" smtClean="0"/>
              <a:t>改題目，怕大家對</a:t>
            </a:r>
            <a:r>
              <a:rPr lang="en-US" altLang="zh-TW" sz="1400" b="1" dirty="0"/>
              <a:t> </a:t>
            </a:r>
            <a:r>
              <a:rPr lang="zh-TW" altLang="en-US" sz="1400" b="1" dirty="0" smtClean="0"/>
              <a:t>印度市場興趣不大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r>
              <a:rPr lang="zh-TW" altLang="en-US" sz="1400" dirty="0" smtClean="0"/>
              <a:t>→　議程組 </a:t>
            </a:r>
            <a:r>
              <a:rPr lang="en-US" altLang="zh-TW" sz="1400" dirty="0" smtClean="0"/>
              <a:t>Jack </a:t>
            </a:r>
            <a:r>
              <a:rPr lang="zh-TW" altLang="en-US" sz="1400" dirty="0" smtClean="0"/>
              <a:t>聯繫</a:t>
            </a:r>
            <a:endParaRPr lang="en-US" altLang="zh-TW" sz="1400" dirty="0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14528" y="1196752"/>
            <a:ext cx="4038600" cy="5328592"/>
          </a:xfrm>
        </p:spPr>
        <p:txBody>
          <a:bodyPr/>
          <a:lstStyle/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sz="1400" b="1" dirty="0">
                <a:solidFill>
                  <a:prstClr val="black"/>
                </a:solidFill>
              </a:rPr>
              <a:t>Panel Discussion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altLang="zh-TW" sz="1500" b="1" dirty="0">
                <a:solidFill>
                  <a:prstClr val="black"/>
                </a:solidFill>
              </a:rPr>
              <a:t>User Case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主持人：</a:t>
            </a:r>
            <a:r>
              <a:rPr lang="en-US" altLang="zh-TW" sz="1100" dirty="0" smtClean="0">
                <a:solidFill>
                  <a:prstClr val="black"/>
                </a:solidFill>
              </a:rPr>
              <a:t>iThome </a:t>
            </a:r>
            <a:r>
              <a:rPr lang="zh-TW" altLang="en-US" sz="1100" dirty="0" smtClean="0">
                <a:solidFill>
                  <a:prstClr val="black"/>
                </a:solidFill>
              </a:rPr>
              <a:t>電腦報新聞主編王宏仁</a:t>
            </a:r>
            <a:endParaRPr lang="en-US" altLang="zh-TW" sz="1100" dirty="0" smtClean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zh-TW" sz="1100" dirty="0" smtClean="0">
                <a:solidFill>
                  <a:prstClr val="black"/>
                </a:solidFill>
              </a:rPr>
              <a:t>104</a:t>
            </a:r>
            <a:r>
              <a:rPr lang="zh-TW" altLang="en-US" sz="1100" dirty="0">
                <a:solidFill>
                  <a:prstClr val="black"/>
                </a:solidFill>
              </a:rPr>
              <a:t>－直接發函過去（</a:t>
            </a:r>
            <a:r>
              <a:rPr lang="en-US" altLang="zh-TW" sz="1100" dirty="0">
                <a:solidFill>
                  <a:prstClr val="black"/>
                </a:solidFill>
              </a:rPr>
              <a:t>Jack</a:t>
            </a:r>
            <a:r>
              <a:rPr lang="zh-TW" altLang="en-US" sz="1100" dirty="0" smtClean="0">
                <a:solidFill>
                  <a:prstClr val="black"/>
                </a:solidFill>
              </a:rPr>
              <a:t>提供窗口、</a:t>
            </a:r>
            <a:r>
              <a:rPr lang="en-US" altLang="zh-TW" sz="1100" dirty="0">
                <a:solidFill>
                  <a:prstClr val="black"/>
                </a:solidFill>
              </a:rPr>
              <a:t>iThome</a:t>
            </a:r>
            <a:r>
              <a:rPr lang="zh-TW" altLang="en-US" sz="1100" dirty="0">
                <a:solidFill>
                  <a:prstClr val="black"/>
                </a:solidFill>
              </a:rPr>
              <a:t>處理）</a:t>
            </a:r>
            <a:endParaRPr lang="en-US" altLang="zh-TW" sz="1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>
                <a:solidFill>
                  <a:prstClr val="black"/>
                </a:solidFill>
              </a:rPr>
              <a:t>直接邀請中國聯想（</a:t>
            </a:r>
            <a:r>
              <a:rPr lang="en-US" altLang="zh-TW" sz="1100" dirty="0">
                <a:solidFill>
                  <a:prstClr val="black"/>
                </a:solidFill>
              </a:rPr>
              <a:t>104</a:t>
            </a:r>
            <a:r>
              <a:rPr lang="zh-TW" altLang="en-US" sz="1100" dirty="0">
                <a:solidFill>
                  <a:prstClr val="black"/>
                </a:solidFill>
              </a:rPr>
              <a:t>能來就</a:t>
            </a:r>
            <a:r>
              <a:rPr lang="en-US" altLang="zh-TW" sz="1100" dirty="0">
                <a:solidFill>
                  <a:prstClr val="black"/>
                </a:solidFill>
              </a:rPr>
              <a:t>Panel</a:t>
            </a:r>
            <a:r>
              <a:rPr lang="zh-TW" altLang="en-US" sz="1100" dirty="0">
                <a:solidFill>
                  <a:prstClr val="black"/>
                </a:solidFill>
              </a:rPr>
              <a:t>；不能來，就聯想獨場）</a:t>
            </a:r>
            <a:endParaRPr lang="en-US" altLang="zh-TW" sz="11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altLang="zh-TW" sz="1500" b="1" dirty="0">
                <a:solidFill>
                  <a:prstClr val="black"/>
                </a:solidFill>
              </a:rPr>
              <a:t>RD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主持人：</a:t>
            </a:r>
            <a:r>
              <a:rPr lang="en-US" altLang="zh-TW" sz="1100" dirty="0" smtClean="0">
                <a:solidFill>
                  <a:prstClr val="black"/>
                </a:solidFill>
              </a:rPr>
              <a:t>Joanna</a:t>
            </a:r>
            <a:r>
              <a:rPr lang="zh-TW" altLang="en-US" sz="1100" dirty="0" smtClean="0">
                <a:solidFill>
                  <a:prstClr val="black"/>
                </a:solidFill>
              </a:rPr>
              <a:t>願意嗎？</a:t>
            </a:r>
            <a:endParaRPr lang="en-US" altLang="zh-TW" sz="1100" dirty="0" smtClean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邀請黃柏勳、</a:t>
            </a:r>
            <a:r>
              <a:rPr lang="en-US" altLang="zh-TW" sz="1100" dirty="0" smtClean="0">
                <a:solidFill>
                  <a:prstClr val="black"/>
                </a:solidFill>
              </a:rPr>
              <a:t>Jessy1092Lee</a:t>
            </a:r>
            <a:r>
              <a:rPr lang="zh-TW" altLang="en-US" sz="1100" dirty="0" smtClean="0">
                <a:solidFill>
                  <a:prstClr val="black"/>
                </a:solidFill>
              </a:rPr>
              <a:t>、</a:t>
            </a:r>
            <a:r>
              <a:rPr lang="en-US" altLang="zh-TW" sz="1100" dirty="0" err="1" smtClean="0">
                <a:solidFill>
                  <a:prstClr val="black"/>
                </a:solidFill>
              </a:rPr>
              <a:t>inwinStack</a:t>
            </a:r>
            <a:r>
              <a:rPr lang="zh-TW" altLang="en-US" sz="1100" dirty="0" smtClean="0">
                <a:solidFill>
                  <a:prstClr val="black"/>
                </a:solidFill>
              </a:rPr>
              <a:t>（</a:t>
            </a:r>
            <a:r>
              <a:rPr lang="en-US" altLang="zh-TW" sz="1100" dirty="0" smtClean="0">
                <a:solidFill>
                  <a:prstClr val="black"/>
                </a:solidFill>
              </a:rPr>
              <a:t>Jelly</a:t>
            </a:r>
            <a:r>
              <a:rPr lang="zh-TW" altLang="en-US" sz="1100" dirty="0" smtClean="0">
                <a:solidFill>
                  <a:prstClr val="black"/>
                </a:solidFill>
              </a:rPr>
              <a:t>、</a:t>
            </a:r>
            <a:r>
              <a:rPr lang="en-US" altLang="zh-TW" sz="1100" dirty="0" smtClean="0">
                <a:solidFill>
                  <a:prstClr val="black"/>
                </a:solidFill>
              </a:rPr>
              <a:t>Cody</a:t>
            </a:r>
            <a:r>
              <a:rPr lang="zh-TW" altLang="en-US" sz="1100" dirty="0" smtClean="0">
                <a:solidFill>
                  <a:prstClr val="black"/>
                </a:solidFill>
              </a:rPr>
              <a:t>二選一</a:t>
            </a:r>
            <a:r>
              <a:rPr lang="en-US" altLang="zh-TW" sz="1100" dirty="0" smtClean="0">
                <a:solidFill>
                  <a:prstClr val="black"/>
                </a:solidFill>
              </a:rPr>
              <a:t>)</a:t>
            </a:r>
            <a:r>
              <a:rPr lang="zh-TW" altLang="en-US" sz="1100" dirty="0" smtClean="0">
                <a:solidFill>
                  <a:prstClr val="black"/>
                </a:solidFill>
              </a:rPr>
              <a:t>、和信雲端、</a:t>
            </a:r>
            <a:r>
              <a:rPr lang="zh-TW" altLang="en-US" sz="1100" dirty="0">
                <a:solidFill>
                  <a:prstClr val="black"/>
                </a:solidFill>
              </a:rPr>
              <a:t>雲</a:t>
            </a:r>
            <a:r>
              <a:rPr lang="zh-TW" altLang="en-US" sz="1100" dirty="0" smtClean="0">
                <a:solidFill>
                  <a:prstClr val="black"/>
                </a:solidFill>
              </a:rPr>
              <a:t>達</a:t>
            </a:r>
            <a:r>
              <a:rPr lang="en-US" altLang="zh-TW" sz="1100" dirty="0" err="1" smtClean="0">
                <a:solidFill>
                  <a:prstClr val="black"/>
                </a:solidFill>
              </a:rPr>
              <a:t>MacroHuang</a:t>
            </a:r>
            <a:endParaRPr lang="en-US" altLang="zh-TW" sz="11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altLang="zh-TW" sz="1500" b="1" dirty="0">
                <a:solidFill>
                  <a:prstClr val="black"/>
                </a:solidFill>
              </a:rPr>
              <a:t>User </a:t>
            </a:r>
            <a:r>
              <a:rPr lang="en-US" altLang="zh-TW" sz="1500" b="1" dirty="0" smtClean="0">
                <a:solidFill>
                  <a:prstClr val="black"/>
                </a:solidFill>
              </a:rPr>
              <a:t>Group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主持人：</a:t>
            </a:r>
            <a:r>
              <a:rPr lang="en-US" altLang="zh-TW" sz="1100" dirty="0" smtClean="0">
                <a:solidFill>
                  <a:prstClr val="black"/>
                </a:solidFill>
              </a:rPr>
              <a:t>Tom Fifield</a:t>
            </a:r>
            <a:r>
              <a:rPr lang="zh-TW" altLang="en-US" sz="1100" dirty="0" smtClean="0">
                <a:solidFill>
                  <a:prstClr val="black"/>
                </a:solidFill>
              </a:rPr>
              <a:t>願意嗎？</a:t>
            </a:r>
            <a:endParaRPr lang="en-US" altLang="zh-TW" sz="1100" dirty="0" smtClean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日本</a:t>
            </a:r>
            <a:r>
              <a:rPr lang="en-US" altLang="zh-TW" sz="1100" dirty="0" smtClean="0">
                <a:solidFill>
                  <a:prstClr val="black"/>
                </a:solidFill>
              </a:rPr>
              <a:t> Hasegawa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中國 葉璐</a:t>
            </a:r>
            <a:endParaRPr lang="en-US" altLang="zh-TW" sz="1100" dirty="0" smtClean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印度 </a:t>
            </a:r>
            <a:r>
              <a:rPr lang="en-US" altLang="zh-TW" sz="1100" dirty="0" err="1" smtClean="0">
                <a:solidFill>
                  <a:prstClr val="black"/>
                </a:solidFill>
              </a:rPr>
              <a:t>Kavit</a:t>
            </a:r>
            <a:endParaRPr lang="en-US" altLang="zh-TW" sz="1100" dirty="0" smtClean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香港願意</a:t>
            </a:r>
            <a:r>
              <a:rPr lang="zh-TW" altLang="en-US" sz="1100" dirty="0">
                <a:solidFill>
                  <a:prstClr val="black"/>
                </a:solidFill>
              </a:rPr>
              <a:t>來嗎？</a:t>
            </a:r>
            <a:endParaRPr lang="en-US" altLang="zh-TW" sz="11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084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About Sponsor </a:t>
            </a:r>
            <a:r>
              <a:rPr lang="en-US" altLang="zh-TW" dirty="0" err="1" smtClean="0"/>
              <a:t>logo”s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980728"/>
            <a:ext cx="8280921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1200" dirty="0"/>
              <a:t>先提幾個</a:t>
            </a:r>
            <a:r>
              <a:rPr lang="en-US" altLang="zh-TW" sz="1200" dirty="0"/>
              <a:t>options</a:t>
            </a:r>
            <a:r>
              <a:rPr lang="zh-TW" altLang="zh-TW" sz="1200" dirty="0"/>
              <a:t>，方便決議討論：</a:t>
            </a:r>
          </a:p>
          <a:p>
            <a:pPr>
              <a:buFont typeface="+mj-lt"/>
              <a:buAutoNum type="arabicPeriod"/>
            </a:pPr>
            <a:r>
              <a:rPr lang="zh-TW" altLang="zh-TW" sz="1200" strike="sngStrike" dirty="0" smtClean="0"/>
              <a:t>因為</a:t>
            </a:r>
            <a:r>
              <a:rPr lang="zh-TW" altLang="zh-TW" sz="1200" strike="sngStrike" dirty="0"/>
              <a:t>原廠和代理商總共還是只能享有一份廠商權益（除了多放</a:t>
            </a:r>
            <a:r>
              <a:rPr lang="en-US" altLang="zh-TW" sz="1200" strike="sngStrike" dirty="0"/>
              <a:t>logo</a:t>
            </a:r>
            <a:r>
              <a:rPr lang="zh-TW" altLang="zh-TW" sz="1200" strike="sngStrike" dirty="0"/>
              <a:t>），因此不予變更。</a:t>
            </a:r>
          </a:p>
          <a:p>
            <a:pPr>
              <a:buFont typeface="+mj-lt"/>
              <a:buAutoNum type="arabicPeriod"/>
            </a:pPr>
            <a:r>
              <a:rPr lang="zh-TW" altLang="zh-TW" sz="1200" strike="sngStrike" dirty="0" smtClean="0"/>
              <a:t>贊助</a:t>
            </a:r>
            <a:r>
              <a:rPr lang="zh-TW" altLang="zh-TW" sz="1200" strike="sngStrike" dirty="0"/>
              <a:t>商和原廠的</a:t>
            </a:r>
            <a:r>
              <a:rPr lang="en-US" altLang="zh-TW" sz="1200" strike="sngStrike" dirty="0"/>
              <a:t>logo</a:t>
            </a:r>
            <a:r>
              <a:rPr lang="zh-TW" altLang="zh-TW" sz="1200" strike="sngStrike" dirty="0"/>
              <a:t>一起出現，但必須縮小，兩者共放在同一格（等於都只有別的贊助商的</a:t>
            </a:r>
            <a:r>
              <a:rPr lang="en-US" altLang="zh-TW" sz="1200" strike="sngStrike" dirty="0"/>
              <a:t>50%</a:t>
            </a:r>
            <a:r>
              <a:rPr lang="zh-TW" altLang="zh-TW" sz="1200" strike="sngStrike" dirty="0"/>
              <a:t>大），廠商簡介部份也是兩者共用一格。</a:t>
            </a:r>
          </a:p>
          <a:p>
            <a:pPr>
              <a:buFont typeface="+mj-lt"/>
              <a:buAutoNum type="arabicPeriod"/>
            </a:pPr>
            <a:r>
              <a:rPr lang="zh-TW" altLang="zh-TW" sz="1200" dirty="0" smtClean="0"/>
              <a:t>請</a:t>
            </a:r>
            <a:r>
              <a:rPr lang="zh-TW" altLang="zh-TW" sz="1200" dirty="0"/>
              <a:t>原廠與代理商自行協調，兩者只能擇一露出。（若協調不成，可能會影響廠商的贊助──因為原廠自己無法負擔所有經費，也缺乏經營攤位的人力）</a:t>
            </a:r>
          </a:p>
          <a:p>
            <a:pPr>
              <a:buFont typeface="+mj-lt"/>
              <a:buAutoNum type="arabicPeriod"/>
            </a:pPr>
            <a:r>
              <a:rPr lang="zh-TW" altLang="zh-TW" sz="1200" strike="sngStrike" dirty="0"/>
              <a:t>如果有其他想法，也歡迎大家提出</a:t>
            </a:r>
            <a:endParaRPr lang="en-US" altLang="zh-TW" sz="1200" strike="sngStrike" dirty="0"/>
          </a:p>
          <a:p>
            <a:pPr marL="0" indent="0">
              <a:buNone/>
            </a:pPr>
            <a:endParaRPr lang="en-US" altLang="zh-TW" sz="12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zh-TW" altLang="en-US" sz="1200" b="1" dirty="0" smtClean="0">
                <a:solidFill>
                  <a:srgbClr val="00B0F0"/>
                </a:solidFill>
              </a:rPr>
              <a:t>表述：</a:t>
            </a:r>
            <a:endParaRPr lang="en-US" altLang="zh-TW" sz="12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zh-TW" sz="1200" dirty="0" smtClean="0">
                <a:solidFill>
                  <a:srgbClr val="00B0F0"/>
                </a:solidFill>
              </a:rPr>
              <a:t>HP</a:t>
            </a:r>
            <a:r>
              <a:rPr lang="zh-TW" altLang="en-US" sz="1200" dirty="0" smtClean="0">
                <a:solidFill>
                  <a:srgbClr val="00B0F0"/>
                </a:solidFill>
              </a:rPr>
              <a:t>也有來自</a:t>
            </a:r>
            <a:r>
              <a:rPr lang="en-US" altLang="zh-TW" sz="1200" dirty="0" smtClean="0">
                <a:solidFill>
                  <a:srgbClr val="00B0F0"/>
                </a:solidFill>
              </a:rPr>
              <a:t>Intel</a:t>
            </a:r>
            <a:r>
              <a:rPr lang="zh-TW" altLang="en-US" sz="1200" dirty="0" smtClean="0">
                <a:solidFill>
                  <a:srgbClr val="00B0F0"/>
                </a:solidFill>
              </a:rPr>
              <a:t>的需求</a:t>
            </a:r>
            <a:endParaRPr lang="en-US" altLang="zh-TW" sz="12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altLang="zh-TW" sz="12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zh-TW" altLang="en-US" sz="1200" dirty="0">
                <a:solidFill>
                  <a:srgbClr val="C00000"/>
                </a:solidFill>
              </a:rPr>
              <a:t>結論</a:t>
            </a:r>
            <a:endParaRPr lang="en-US" altLang="zh-TW" sz="1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1200" dirty="0" smtClean="0">
                <a:solidFill>
                  <a:srgbClr val="C00000"/>
                </a:solidFill>
              </a:rPr>
              <a:t>一筆贊助一個坑，一坑只放一個商標。</a:t>
            </a:r>
            <a:endParaRPr lang="en-US" altLang="zh-TW" sz="1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1200" dirty="0">
                <a:solidFill>
                  <a:srgbClr val="C00000"/>
                </a:solidFill>
              </a:rPr>
              <a:t>現場攤位可以自己放隨意</a:t>
            </a:r>
            <a:r>
              <a:rPr lang="en-US" altLang="zh-TW" sz="1200" dirty="0">
                <a:solidFill>
                  <a:srgbClr val="C00000"/>
                </a:solidFill>
              </a:rPr>
              <a:t>logo</a:t>
            </a:r>
            <a:r>
              <a:rPr lang="zh-TW" altLang="en-US" sz="1200" dirty="0">
                <a:solidFill>
                  <a:srgbClr val="C00000"/>
                </a:solidFill>
              </a:rPr>
              <a:t>、廠商穿自己的</a:t>
            </a:r>
            <a:r>
              <a:rPr lang="en-US" altLang="zh-TW" sz="1200" dirty="0">
                <a:solidFill>
                  <a:srgbClr val="C00000"/>
                </a:solidFill>
              </a:rPr>
              <a:t>logo</a:t>
            </a:r>
            <a:r>
              <a:rPr lang="zh-TW" altLang="en-US" sz="1200" dirty="0" smtClean="0">
                <a:solidFill>
                  <a:srgbClr val="C00000"/>
                </a:solidFill>
              </a:rPr>
              <a:t>衣服；但大會統一製作的</a:t>
            </a:r>
            <a:r>
              <a:rPr lang="en-US" altLang="zh-TW" sz="1200" dirty="0" smtClean="0">
                <a:solidFill>
                  <a:srgbClr val="C00000"/>
                </a:solidFill>
              </a:rPr>
              <a:t>LOGO</a:t>
            </a:r>
            <a:r>
              <a:rPr lang="zh-TW" altLang="en-US" sz="1200" dirty="0" smtClean="0">
                <a:solidFill>
                  <a:srgbClr val="C00000"/>
                </a:solidFill>
              </a:rPr>
              <a:t>橫幅還是只能一錢一坑。</a:t>
            </a:r>
            <a:endParaRPr lang="en-US" altLang="zh-TW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Incentives</a:t>
            </a:r>
            <a:endParaRPr lang="zh-TW" altLang="en-US" dirty="0"/>
          </a:p>
        </p:txBody>
      </p:sp>
      <p:pic>
        <p:nvPicPr>
          <p:cNvPr id="3" name="圖片 2" descr="耳機收納包.jpg - Windows 相片檢視器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552" y="1124745"/>
            <a:ext cx="2880000" cy="2697721"/>
          </a:xfrm>
          <a:prstGeom prst="rect">
            <a:avLst/>
          </a:prstGeom>
        </p:spPr>
      </p:pic>
      <p:pic>
        <p:nvPicPr>
          <p:cNvPr id="8" name="Picture 4" descr="http://img11.360buyimg.com/n1/g10/M00/09/07/rBEQWFE66tYIAAAAAALvSPkhjd0AABzRwGrZ0QAAu9g64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98072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圖片 1" descr="image001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4889" y="1340768"/>
            <a:ext cx="1540560" cy="155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4582886" y="3707447"/>
            <a:ext cx="387754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OpenStack 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紀念 空心魔術方塊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攤位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集點</a:t>
            </a:r>
            <a:r>
              <a:rPr lang="zh-TW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禮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（裝入魔方保護盒）</a:t>
            </a:r>
            <a:endParaRPr lang="zh-TW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兌換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魔方者，除了要檢查是否已參觀所有攤位，還要提供一張名片，無名片者可以現場填寫空白名片</a:t>
            </a:r>
            <a:r>
              <a:rPr lang="zh-TW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事後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再將名片資料補完回報名清單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2446" y="3707447"/>
            <a:ext cx="3877546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耳機收納硬殼包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問卷回收禮</a:t>
            </a:r>
            <a:endParaRPr lang="zh-TW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完整填寫大會問卷，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並在「大會結束」時於各教室門口繳回兌換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6118" y="3169262"/>
            <a:ext cx="1583976" cy="1771906"/>
          </a:xfrm>
          <a:prstGeom prst="rect">
            <a:avLst/>
          </a:prstGeom>
        </p:spPr>
      </p:pic>
      <p:pic>
        <p:nvPicPr>
          <p:cNvPr id="10" name="Picture 2" descr="D:\Dropbox\Downloads\143632511125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1" y="952754"/>
            <a:ext cx="2329759" cy="221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User Group Booth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Jack </a:t>
            </a:r>
            <a:r>
              <a:rPr lang="zh-TW" altLang="en-US" dirty="0" smtClean="0"/>
              <a:t>趁 讀書會找義工策劃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174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825458"/>
          </a:xfrm>
        </p:spPr>
        <p:txBody>
          <a:bodyPr/>
          <a:lstStyle/>
          <a:p>
            <a:r>
              <a:rPr lang="en-US" altLang="zh-TW" b="1" dirty="0" smtClean="0"/>
              <a:t>Workshop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需要什麼資源？</a:t>
            </a:r>
            <a:endParaRPr lang="en-US" altLang="zh-TW" dirty="0" smtClean="0"/>
          </a:p>
          <a:p>
            <a:r>
              <a:rPr lang="zh-TW" altLang="en-US" dirty="0" smtClean="0"/>
              <a:t>可以提供什麼資源：例如文宣、手冊、禮品等</a:t>
            </a:r>
            <a:endParaRPr lang="en-US" altLang="zh-TW" dirty="0" smtClean="0"/>
          </a:p>
          <a:p>
            <a:r>
              <a:rPr lang="en-US" altLang="zh-TW" dirty="0" smtClean="0"/>
              <a:t>Workshop</a:t>
            </a:r>
            <a:r>
              <a:rPr lang="zh-TW" altLang="en-US" dirty="0" smtClean="0"/>
              <a:t>的技術門檻為何？需要課前準備嗎？</a:t>
            </a:r>
            <a:endParaRPr lang="en-US" altLang="zh-TW" dirty="0" smtClean="0"/>
          </a:p>
          <a:p>
            <a:r>
              <a:rPr lang="zh-TW" altLang="en-US" dirty="0"/>
              <a:t>宣傳用</a:t>
            </a:r>
            <a:r>
              <a:rPr lang="zh-TW" altLang="en-US" dirty="0" smtClean="0"/>
              <a:t>簡介！</a:t>
            </a:r>
            <a:endParaRPr lang="en-US" altLang="zh-TW" dirty="0" smtClean="0"/>
          </a:p>
          <a:p>
            <a:r>
              <a:rPr lang="en-US" altLang="zh-TW" dirty="0" smtClean="0"/>
              <a:t>Mac Jack </a:t>
            </a:r>
            <a:r>
              <a:rPr lang="zh-TW" altLang="en-US" dirty="0" smtClean="0"/>
              <a:t>協助確認。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49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After the Day Social Party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5112568"/>
          </a:xfrm>
        </p:spPr>
        <p:txBody>
          <a:bodyPr/>
          <a:lstStyle/>
          <a:p>
            <a:pPr marL="0" lvl="0" indent="0">
              <a:buNone/>
            </a:pPr>
            <a:r>
              <a:rPr lang="zh-TW" altLang="en-US" sz="1800" b="1" dirty="0">
                <a:solidFill>
                  <a:srgbClr val="C00000"/>
                </a:solidFill>
                <a:cs typeface="Segoe UI" panose="020B0502040204020203" pitchFamily="34" charset="0"/>
              </a:rPr>
              <a:t>賓客分配：</a:t>
            </a:r>
            <a:r>
              <a:rPr lang="en-US" altLang="zh-TW" sz="1800" b="1" dirty="0">
                <a:solidFill>
                  <a:srgbClr val="C00000"/>
                </a:solidFill>
                <a:cs typeface="Segoe UI" panose="020B0502040204020203" pitchFamily="34" charset="0"/>
              </a:rPr>
              <a:t>190</a:t>
            </a:r>
            <a:r>
              <a:rPr lang="zh-TW" altLang="en-US" sz="1800" b="1" dirty="0">
                <a:solidFill>
                  <a:srgbClr val="C00000"/>
                </a:solidFill>
                <a:cs typeface="Segoe UI" panose="020B0502040204020203" pitchFamily="34" charset="0"/>
              </a:rPr>
              <a:t>人</a:t>
            </a:r>
            <a:r>
              <a:rPr lang="en-US" altLang="zh-TW" sz="1800" b="1" dirty="0">
                <a:solidFill>
                  <a:srgbClr val="C00000"/>
                </a:solidFill>
                <a:cs typeface="Segoe UI" panose="020B0502040204020203" pitchFamily="34" charset="0"/>
              </a:rPr>
              <a:t>~220 </a:t>
            </a:r>
            <a:r>
              <a:rPr lang="zh-TW" altLang="en-US" sz="1800" b="1" dirty="0">
                <a:solidFill>
                  <a:srgbClr val="C00000"/>
                </a:solidFill>
                <a:cs typeface="Segoe UI" panose="020B0502040204020203" pitchFamily="34" charset="0"/>
              </a:rPr>
              <a:t>：慶功宴＋社群交流：邀請制非公開</a:t>
            </a:r>
            <a:r>
              <a:rPr lang="zh-TW" altLang="en-US" sz="1800" b="1" dirty="0" smtClean="0">
                <a:solidFill>
                  <a:srgbClr val="C00000"/>
                </a:solidFill>
                <a:cs typeface="Segoe UI" panose="020B0502040204020203" pitchFamily="34" charset="0"/>
              </a:rPr>
              <a:t>活動</a:t>
            </a:r>
            <a:endParaRPr lang="en-US" altLang="zh-TW" sz="1800" b="1" dirty="0" smtClean="0">
              <a:solidFill>
                <a:srgbClr val="C00000"/>
              </a:solidFill>
              <a:cs typeface="Segoe UI" panose="020B0502040204020203" pitchFamily="34" charset="0"/>
            </a:endParaRPr>
          </a:p>
          <a:p>
            <a:pPr marL="0" lvl="0" indent="0">
              <a:buNone/>
            </a:pPr>
            <a:r>
              <a:rPr lang="en-US" altLang="zh-TW" sz="1800" b="1" dirty="0" smtClean="0">
                <a:solidFill>
                  <a:srgbClr val="C00000"/>
                </a:solidFill>
                <a:cs typeface="Segoe UI" panose="020B0502040204020203" pitchFamily="34" charset="0"/>
              </a:rPr>
              <a:t>2015.08.11 Tuesday 18:00 ~21:00</a:t>
            </a:r>
            <a:endParaRPr lang="en-US" altLang="zh-TW" sz="1800" b="1" dirty="0">
              <a:solidFill>
                <a:srgbClr val="C00000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Foundation 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代表 </a:t>
            </a:r>
            <a:r>
              <a:rPr lang="en-US" altLang="zh-TW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+  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自有議程講師 </a:t>
            </a:r>
            <a:r>
              <a:rPr lang="en-US" altLang="zh-TW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+ 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志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工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委員會</a:t>
            </a:r>
            <a:r>
              <a:rPr lang="en-US" altLang="zh-TW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	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*45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（</a:t>
            </a:r>
            <a:r>
              <a:rPr lang="zh-TW" altLang="en-US" sz="1600" dirty="0">
                <a:solidFill>
                  <a:prstClr val="black"/>
                </a:solidFill>
                <a:cs typeface="Segoe UI" panose="020B0502040204020203" pitchFamily="34" charset="0"/>
              </a:rPr>
              <a:t>大會擬名單）</a:t>
            </a:r>
            <a:endParaRPr lang="en-US" altLang="zh-TW" sz="16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Taiwan User Group			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10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（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User Group 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擬</a:t>
            </a:r>
            <a:r>
              <a:rPr lang="zh-TW" altLang="en-US" sz="1600" dirty="0">
                <a:solidFill>
                  <a:prstClr val="black"/>
                </a:solidFill>
                <a:cs typeface="Segoe UI" panose="020B0502040204020203" pitchFamily="34" charset="0"/>
              </a:rPr>
              <a:t>名單）</a:t>
            </a:r>
            <a:endParaRPr lang="en-US" altLang="zh-TW" sz="16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iThome				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  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3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（</a:t>
            </a:r>
            <a:r>
              <a:rPr lang="en-US" altLang="zh-TW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iThome 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擬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名單）</a:t>
            </a:r>
            <a:endParaRPr lang="en-US" altLang="zh-TW" sz="12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zh-TW" altLang="en-US" sz="1600" dirty="0">
                <a:solidFill>
                  <a:prstClr val="black"/>
                </a:solidFill>
                <a:cs typeface="Segoe UI" panose="020B0502040204020203" pitchFamily="34" charset="0"/>
              </a:rPr>
              <a:t>台灣雲端運算產業協會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		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	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10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（雲協擬名單）</a:t>
            </a:r>
            <a:endParaRPr lang="en-US" altLang="zh-TW" sz="12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zh-TW" altLang="en-US" sz="1600" dirty="0">
                <a:solidFill>
                  <a:prstClr val="black"/>
                </a:solidFill>
                <a:cs typeface="Segoe UI" panose="020B0502040204020203" pitchFamily="34" charset="0"/>
              </a:rPr>
              <a:t>大會贊助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商代表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（鑽石*</a:t>
            </a:r>
            <a:r>
              <a:rPr lang="en-US" altLang="zh-TW" sz="1200" dirty="0">
                <a:solidFill>
                  <a:prstClr val="black"/>
                </a:solidFill>
                <a:cs typeface="Segoe UI" panose="020B0502040204020203" pitchFamily="34" charset="0"/>
              </a:rPr>
              <a:t>5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、白金*</a:t>
            </a:r>
            <a:r>
              <a:rPr lang="en-US" altLang="zh-TW" sz="1200" dirty="0">
                <a:solidFill>
                  <a:prstClr val="black"/>
                </a:solidFill>
                <a:cs typeface="Segoe UI" panose="020B0502040204020203" pitchFamily="34" charset="0"/>
              </a:rPr>
              <a:t>4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、金銀*</a:t>
            </a:r>
            <a:r>
              <a:rPr lang="en-US" altLang="zh-TW" sz="1200" dirty="0">
                <a:solidFill>
                  <a:prstClr val="black"/>
                </a:solidFill>
                <a:cs typeface="Segoe UI" panose="020B0502040204020203" pitchFamily="34" charset="0"/>
              </a:rPr>
              <a:t>3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） 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	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*69~102</a:t>
            </a:r>
            <a:r>
              <a:rPr lang="zh-TW" altLang="en-US" sz="1100" dirty="0" smtClean="0">
                <a:solidFill>
                  <a:prstClr val="black"/>
                </a:solidFill>
                <a:cs typeface="Segoe UI" panose="020B0502040204020203" pitchFamily="34" charset="0"/>
              </a:rPr>
              <a:t>（</a:t>
            </a:r>
            <a:r>
              <a:rPr lang="zh-TW" altLang="en-US" sz="1100" dirty="0">
                <a:solidFill>
                  <a:prstClr val="black"/>
                </a:solidFill>
                <a:cs typeface="Segoe UI" panose="020B0502040204020203" pitchFamily="34" charset="0"/>
              </a:rPr>
              <a:t>各贊助商擬</a:t>
            </a:r>
            <a:r>
              <a:rPr lang="zh-TW" altLang="en-US" sz="1100" dirty="0" smtClean="0">
                <a:solidFill>
                  <a:prstClr val="black"/>
                </a:solidFill>
                <a:cs typeface="Segoe UI" panose="020B0502040204020203" pitchFamily="34" charset="0"/>
              </a:rPr>
              <a:t>名單）</a:t>
            </a:r>
            <a:endParaRPr lang="en-US" altLang="zh-TW" sz="16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Party </a:t>
            </a:r>
            <a:r>
              <a:rPr lang="zh-TW" altLang="en-US" sz="1600" dirty="0">
                <a:solidFill>
                  <a:prstClr val="black"/>
                </a:solidFill>
                <a:cs typeface="Segoe UI" panose="020B0502040204020203" pitchFamily="34" charset="0"/>
              </a:rPr>
              <a:t>掛名贊助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商 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– 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雲達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	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		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40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（贊助商擬名單）</a:t>
            </a:r>
            <a:endParaRPr lang="en-US" altLang="zh-TW" sz="12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zh-TW" altLang="en-US" sz="1600" dirty="0">
                <a:solidFill>
                  <a:prstClr val="black"/>
                </a:solidFill>
                <a:cs typeface="Segoe UI" panose="020B0502040204020203" pitchFamily="34" charset="0"/>
              </a:rPr>
              <a:t>志工委員會邀請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			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13~43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（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大會擬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名單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先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與雲達確認）</a:t>
            </a:r>
            <a:endParaRPr lang="en-US" altLang="zh-TW" sz="16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預算許可追加項目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trike="sngStrike" dirty="0" smtClean="0"/>
              <a:t>大會工作服、廠商服、講師服</a:t>
            </a:r>
            <a:endParaRPr lang="en-US" altLang="zh-TW" strike="sngStrike" dirty="0" smtClean="0"/>
          </a:p>
          <a:p>
            <a:r>
              <a:rPr lang="zh-TW" altLang="en-US" dirty="0" smtClean="0"/>
              <a:t>礦泉水</a:t>
            </a:r>
            <a:endParaRPr lang="en-US" altLang="zh-TW" dirty="0" smtClean="0"/>
          </a:p>
          <a:p>
            <a:r>
              <a:rPr lang="zh-TW" altLang="en-US" dirty="0"/>
              <a:t>問卷</a:t>
            </a:r>
            <a:r>
              <a:rPr lang="zh-TW" altLang="en-US" dirty="0" smtClean="0"/>
              <a:t>禮</a:t>
            </a:r>
            <a:endParaRPr lang="en-US" altLang="zh-TW" dirty="0" smtClean="0"/>
          </a:p>
          <a:p>
            <a:r>
              <a:rPr lang="zh-TW" altLang="en-US" dirty="0" smtClean="0"/>
              <a:t>花絮與講師採訪錄影（</a:t>
            </a:r>
            <a:r>
              <a:rPr lang="zh-TW" altLang="en-US" dirty="0" smtClean="0">
                <a:solidFill>
                  <a:srgbClr val="FF0000"/>
                </a:solidFill>
              </a:rPr>
              <a:t>誰訪？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strike="sngStrike" dirty="0" smtClean="0"/>
              <a:t>行動裝置充電櫃、充電區</a:t>
            </a:r>
            <a:r>
              <a:rPr lang="en-US" altLang="zh-TW" strike="sngStrike" dirty="0" smtClean="0"/>
              <a:t/>
            </a:r>
            <a:br>
              <a:rPr lang="en-US" altLang="zh-TW" strike="sngStrike" dirty="0" smtClean="0"/>
            </a:br>
            <a:r>
              <a:rPr lang="zh-TW" altLang="en-US" dirty="0"/>
              <a:t>放一些排插就好</a:t>
            </a:r>
            <a:endParaRPr lang="en-US" altLang="zh-TW" dirty="0"/>
          </a:p>
          <a:p>
            <a:r>
              <a:rPr lang="en-US" altLang="zh-TW" strike="sngStrike" dirty="0"/>
              <a:t>Side Event</a:t>
            </a:r>
            <a:r>
              <a:rPr lang="zh-TW" altLang="en-US" strike="sngStrike" dirty="0"/>
              <a:t>：紀念胸章</a:t>
            </a:r>
            <a:endParaRPr lang="en-US" altLang="zh-TW" strike="sngStrike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5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17151</TotalTime>
  <Words>860</Words>
  <Application>Microsoft Office PowerPoint</Application>
  <PresentationFormat>如螢幕大小 (4:3)</PresentationFormat>
  <Paragraphs>276</Paragraphs>
  <Slides>12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自訂設計</vt:lpstr>
      <vt:lpstr>6/24 Meeting Agenda</vt:lpstr>
      <vt:lpstr>Attendees</vt:lpstr>
      <vt:lpstr>自有議程進度 &amp; Panel Discussion</vt:lpstr>
      <vt:lpstr>About Sponsor logo”s”</vt:lpstr>
      <vt:lpstr>Incentives</vt:lpstr>
      <vt:lpstr>The User Group Booth</vt:lpstr>
      <vt:lpstr>Workshop</vt:lpstr>
      <vt:lpstr>After the Day Social Party</vt:lpstr>
      <vt:lpstr>預算許可追加項目</vt:lpstr>
      <vt:lpstr>Agenda &amp; Sponsorship</vt:lpstr>
      <vt:lpstr>Schedule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Chris</dc:creator>
  <cp:keywords>iThome</cp:keywords>
  <cp:lastModifiedBy>Chris Huang</cp:lastModifiedBy>
  <cp:revision>2332</cp:revision>
  <cp:lastPrinted>2015-05-07T01:38:28Z</cp:lastPrinted>
  <dcterms:created xsi:type="dcterms:W3CDTF">2011-03-07T10:37:01Z</dcterms:created>
  <dcterms:modified xsi:type="dcterms:W3CDTF">2015-07-13T07:36:05Z</dcterms:modified>
</cp:coreProperties>
</file>