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2"/>
  </p:notesMasterIdLst>
  <p:handoutMasterIdLst>
    <p:handoutMasterId r:id="rId13"/>
  </p:handoutMasterIdLst>
  <p:sldIdLst>
    <p:sldId id="937" r:id="rId2"/>
    <p:sldId id="959" r:id="rId3"/>
    <p:sldId id="938" r:id="rId4"/>
    <p:sldId id="940" r:id="rId5"/>
    <p:sldId id="939" r:id="rId6"/>
    <p:sldId id="962" r:id="rId7"/>
    <p:sldId id="964" r:id="rId8"/>
    <p:sldId id="960" r:id="rId9"/>
    <p:sldId id="948" r:id="rId10"/>
    <p:sldId id="963" r:id="rId11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9">
          <p15:clr>
            <a:srgbClr val="A4A3A4"/>
          </p15:clr>
        </p15:guide>
        <p15:guide id="2" pos="214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E15141"/>
    <a:srgbClr val="E1473B"/>
    <a:srgbClr val="FFFFCC"/>
    <a:srgbClr val="931A12"/>
    <a:srgbClr val="E7574E"/>
    <a:srgbClr val="6E6E6E"/>
    <a:srgbClr val="FFFFFF"/>
    <a:srgbClr val="D62D21"/>
    <a:srgbClr val="CF2C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08" autoAdjust="0"/>
    <p:restoredTop sz="96412" autoAdjust="0"/>
  </p:normalViewPr>
  <p:slideViewPr>
    <p:cSldViewPr>
      <p:cViewPr>
        <p:scale>
          <a:sx n="90" d="100"/>
          <a:sy n="90" d="100"/>
        </p:scale>
        <p:origin x="-157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910" y="-90"/>
      </p:cViewPr>
      <p:guideLst>
        <p:guide orient="horz" pos="3129"/>
        <p:guide orient="horz" pos="3127"/>
        <p:guide pos="214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881415B8-7FF6-42BA-9F9E-7ECE92F95D96}" type="datetimeFigureOut">
              <a:rPr lang="zh-TW" altLang="en-US"/>
              <a:pPr>
                <a:defRPr/>
              </a:pPr>
              <a:t>2015/6/24</a:t>
            </a:fld>
            <a:endParaRPr lang="en-US" altLang="zh-TW" dirty="0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5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28165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F92652F3-3F0F-4FBF-A85D-63CDF7993FB2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31117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6464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5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428165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A60A1E4E-91E5-4210-AB7C-09F1D5E40ED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57131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3704" y="590823"/>
            <a:ext cx="77724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lang="zh-TW" altLang="en-US" sz="5400">
                <a:ln>
                  <a:noFill/>
                </a:ln>
              </a:defRPr>
            </a:lvl1pPr>
          </a:lstStyle>
          <a:p>
            <a:pPr lvl="0" algn="l" eaLnBrk="0" fontAlgn="base" hangingPunct="0">
              <a:spcAft>
                <a:spcPct val="0"/>
              </a:spcAft>
            </a:pPr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3704" y="44624"/>
            <a:ext cx="6815217" cy="43204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marL="342900" indent="-342900">
              <a:buNone/>
              <a:defRPr kumimoji="1" lang="zh-TW" altLang="en-US" sz="24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marL="0" lvl="0" indent="0" eaLnBrk="0" fontAlgn="base" hangingPunct="0">
              <a:lnSpc>
                <a:spcPct val="120000"/>
              </a:lnSpc>
              <a:spcAft>
                <a:spcPct val="0"/>
              </a:spcAft>
              <a:buSzPct val="100000"/>
            </a:pPr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1823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 txBox="1">
            <a:spLocks/>
          </p:cNvSpPr>
          <p:nvPr userDrawn="1"/>
        </p:nvSpPr>
        <p:spPr>
          <a:xfrm rot="10800000" flipH="1" flipV="1">
            <a:off x="-1" y="1052735"/>
            <a:ext cx="251522" cy="5400601"/>
          </a:xfrm>
          <a:prstGeom prst="rect">
            <a:avLst/>
          </a:prstGeom>
          <a:solidFill>
            <a:srgbClr val="E7574E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zh-TW" altLang="en-US" sz="5400" b="0" kern="1200" cap="none" spc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" pitchFamily="34" charset="0"/>
              </a:defRPr>
            </a:lvl1pPr>
          </a:lstStyle>
          <a:p>
            <a:pPr algn="r" fontAlgn="auto">
              <a:lnSpc>
                <a:spcPct val="150000"/>
              </a:lnSpc>
              <a:spcAft>
                <a:spcPts val="0"/>
              </a:spcAft>
            </a:pPr>
            <a:endParaRPr lang="en-US" sz="4000" b="1" spc="600" dirty="0">
              <a:solidFill>
                <a:schemeClr val="bg1"/>
              </a:solidFill>
            </a:endParaRPr>
          </a:p>
        </p:txBody>
      </p:sp>
      <p:sp>
        <p:nvSpPr>
          <p:cNvPr id="17" name="標題 1"/>
          <p:cNvSpPr txBox="1">
            <a:spLocks/>
          </p:cNvSpPr>
          <p:nvPr userDrawn="1"/>
        </p:nvSpPr>
        <p:spPr>
          <a:xfrm rot="10800000" flipH="1" flipV="1">
            <a:off x="-4" y="980727"/>
            <a:ext cx="251522" cy="3096345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zh-TW" altLang="en-US" sz="5400" b="0" kern="1200" cap="none" spc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" pitchFamily="34" charset="0"/>
              </a:defRPr>
            </a:lvl1pPr>
          </a:lstStyle>
          <a:p>
            <a:pPr algn="r" fontAlgn="auto">
              <a:lnSpc>
                <a:spcPct val="150000"/>
              </a:lnSpc>
              <a:spcAft>
                <a:spcPts val="0"/>
              </a:spcAft>
            </a:pPr>
            <a:endParaRPr lang="en-US" sz="4000" b="1" spc="600" dirty="0">
              <a:solidFill>
                <a:schemeClr val="bg1"/>
              </a:solidFill>
            </a:endParaRPr>
          </a:p>
        </p:txBody>
      </p:sp>
      <p:sp>
        <p:nvSpPr>
          <p:cNvPr id="14" name="標題 1"/>
          <p:cNvSpPr txBox="1">
            <a:spLocks/>
          </p:cNvSpPr>
          <p:nvPr userDrawn="1"/>
        </p:nvSpPr>
        <p:spPr>
          <a:xfrm rot="10800000" flipH="1" flipV="1">
            <a:off x="8676457" y="1052734"/>
            <a:ext cx="467544" cy="4752529"/>
          </a:xfrm>
          <a:prstGeom prst="rect">
            <a:avLst/>
          </a:prstGeom>
          <a:solidFill>
            <a:srgbClr val="E7574E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zh-TW" altLang="en-US" sz="5400" b="0" kern="1200" cap="none" spc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" pitchFamily="34" charset="0"/>
              </a:defRPr>
            </a:lvl1pPr>
          </a:lstStyle>
          <a:p>
            <a:pPr algn="r" fontAlgn="auto">
              <a:lnSpc>
                <a:spcPct val="150000"/>
              </a:lnSpc>
              <a:spcAft>
                <a:spcPts val="0"/>
              </a:spcAft>
            </a:pPr>
            <a:endParaRPr lang="en-US" sz="4000" b="1" spc="600" dirty="0">
              <a:solidFill>
                <a:schemeClr val="bg1"/>
              </a:solidFill>
            </a:endParaRPr>
          </a:p>
        </p:txBody>
      </p:sp>
      <p:sp>
        <p:nvSpPr>
          <p:cNvPr id="15" name="對角線條紋 14"/>
          <p:cNvSpPr/>
          <p:nvPr userDrawn="1"/>
        </p:nvSpPr>
        <p:spPr>
          <a:xfrm>
            <a:off x="0" y="3068960"/>
            <a:ext cx="10116616" cy="3528392"/>
          </a:xfrm>
          <a:prstGeom prst="diagStripe">
            <a:avLst>
              <a:gd name="adj" fmla="val 909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6" name="對角線條紋 15"/>
          <p:cNvSpPr/>
          <p:nvPr userDrawn="1"/>
        </p:nvSpPr>
        <p:spPr>
          <a:xfrm>
            <a:off x="0" y="836712"/>
            <a:ext cx="10116616" cy="3528392"/>
          </a:xfrm>
          <a:prstGeom prst="diagStripe">
            <a:avLst>
              <a:gd name="adj" fmla="val 909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389693" cy="825458"/>
          </a:xfrm>
        </p:spPr>
        <p:txBody>
          <a:bodyPr/>
          <a:lstStyle>
            <a:lvl1pPr>
              <a:defRPr sz="4000">
                <a:solidFill>
                  <a:srgbClr val="E1473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112568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pic>
        <p:nvPicPr>
          <p:cNvPr id="10" name="Picture 2" descr="首頁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288" y="6555786"/>
            <a:ext cx="864096" cy="182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16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23528" y="3284984"/>
            <a:ext cx="4896544" cy="431528"/>
          </a:xfrm>
        </p:spPr>
        <p:txBody>
          <a:bodyPr anchor="t">
            <a:noAutofit/>
          </a:bodyPr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華康粗黑體" panose="020B0709000000000000" pitchFamily="49" charset="-120"/>
                <a:cs typeface="Verdan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3717032"/>
            <a:ext cx="4896544" cy="2376264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493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98072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4038600" cy="53285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14528" y="980728"/>
            <a:ext cx="4038600" cy="53285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04448" y="6286275"/>
            <a:ext cx="539552" cy="455093"/>
          </a:xfrm>
          <a:prstGeom prst="rect">
            <a:avLst/>
          </a:prstGeom>
        </p:spPr>
        <p:txBody>
          <a:bodyPr/>
          <a:lstStyle/>
          <a:p>
            <a:fld id="{847ECCB7-99D0-474E-9DE8-72238BF25D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727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980728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1520" y="980728"/>
            <a:ext cx="4040188" cy="639762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51520" y="1620490"/>
            <a:ext cx="4040188" cy="47608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499992" y="980728"/>
            <a:ext cx="4041775" cy="639762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499992" y="1620490"/>
            <a:ext cx="4041775" cy="47608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604448" y="6286275"/>
            <a:ext cx="539552" cy="455093"/>
          </a:xfrm>
          <a:prstGeom prst="rect">
            <a:avLst/>
          </a:prstGeom>
        </p:spPr>
        <p:txBody>
          <a:bodyPr/>
          <a:lstStyle/>
          <a:p>
            <a:fld id="{847ECCB7-99D0-474E-9DE8-72238BF25D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599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802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 userDrawn="1"/>
        </p:nvSpPr>
        <p:spPr>
          <a:xfrm rot="10800000" flipH="1" flipV="1">
            <a:off x="-1" y="0"/>
            <a:ext cx="9143999" cy="1052736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zh-TW" altLang="en-US" sz="5400" b="0" kern="1200" cap="none" spc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" pitchFamily="34" charset="0"/>
              </a:defRPr>
            </a:lvl1pPr>
          </a:lstStyle>
          <a:p>
            <a:pPr algn="r" fontAlgn="auto">
              <a:lnSpc>
                <a:spcPct val="150000"/>
              </a:lnSpc>
              <a:spcAft>
                <a:spcPts val="0"/>
              </a:spcAft>
            </a:pPr>
            <a:endParaRPr lang="en-US" sz="4000" b="1" spc="600" dirty="0">
              <a:solidFill>
                <a:schemeClr val="bg1"/>
              </a:solidFill>
            </a:endParaRPr>
          </a:p>
        </p:txBody>
      </p:sp>
      <p:sp>
        <p:nvSpPr>
          <p:cNvPr id="9" name="圓角化對角線角落矩形 8"/>
          <p:cNvSpPr/>
          <p:nvPr userDrawn="1"/>
        </p:nvSpPr>
        <p:spPr>
          <a:xfrm rot="10800000" flipH="1" flipV="1">
            <a:off x="251520" y="260648"/>
            <a:ext cx="8892480" cy="4680520"/>
          </a:xfrm>
          <a:prstGeom prst="round2DiagRect">
            <a:avLst>
              <a:gd name="adj1" fmla="val 8717"/>
              <a:gd name="adj2" fmla="val 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標題 1"/>
          <p:cNvSpPr txBox="1">
            <a:spLocks/>
          </p:cNvSpPr>
          <p:nvPr userDrawn="1"/>
        </p:nvSpPr>
        <p:spPr>
          <a:xfrm>
            <a:off x="0" y="5805264"/>
            <a:ext cx="9143999" cy="1052736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zh-TW" altLang="en-US" sz="5400" b="0" kern="1200" cap="none" spc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" pitchFamily="34" charset="0"/>
              </a:defRPr>
            </a:lvl1pPr>
          </a:lstStyle>
          <a:p>
            <a:pPr algn="r" fontAlgn="auto">
              <a:lnSpc>
                <a:spcPct val="150000"/>
              </a:lnSpc>
              <a:spcAft>
                <a:spcPts val="0"/>
              </a:spcAft>
            </a:pPr>
            <a:endParaRPr lang="en-US" sz="4000" b="1" spc="600" dirty="0">
              <a:solidFill>
                <a:schemeClr val="bg1"/>
              </a:solidFill>
            </a:endParaRPr>
          </a:p>
        </p:txBody>
      </p:sp>
      <p:sp>
        <p:nvSpPr>
          <p:cNvPr id="6" name="圓角化對角線角落矩形 5"/>
          <p:cNvSpPr/>
          <p:nvPr userDrawn="1"/>
        </p:nvSpPr>
        <p:spPr>
          <a:xfrm>
            <a:off x="0" y="1772816"/>
            <a:ext cx="8676456" cy="4680520"/>
          </a:xfrm>
          <a:prstGeom prst="round2DiagRect">
            <a:avLst>
              <a:gd name="adj1" fmla="val 8717"/>
              <a:gd name="adj2" fmla="val 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 bwMode="auto">
          <a:xfrm>
            <a:off x="251520" y="0"/>
            <a:ext cx="8892480" cy="9807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67544" y="260647"/>
            <a:ext cx="8676456" cy="79208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/>
          <a:lstStyle/>
          <a:p>
            <a:pPr lvl="0" algn="l" eaLnBrk="0" fontAlgn="base" hangingPunct="0">
              <a:spcAft>
                <a:spcPct val="0"/>
              </a:spcAft>
            </a:pPr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7544" y="1052735"/>
            <a:ext cx="8208912" cy="5400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10" name="標題 1"/>
          <p:cNvSpPr txBox="1">
            <a:spLocks/>
          </p:cNvSpPr>
          <p:nvPr userDrawn="1"/>
        </p:nvSpPr>
        <p:spPr>
          <a:xfrm rot="10800000" flipH="1" flipV="1">
            <a:off x="-1" y="1052735"/>
            <a:ext cx="251522" cy="5400601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zh-TW" altLang="en-US" sz="5400" b="0" kern="1200" cap="none" spc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" pitchFamily="34" charset="0"/>
              </a:defRPr>
            </a:lvl1pPr>
          </a:lstStyle>
          <a:p>
            <a:pPr algn="r" fontAlgn="auto">
              <a:lnSpc>
                <a:spcPct val="150000"/>
              </a:lnSpc>
              <a:spcAft>
                <a:spcPts val="0"/>
              </a:spcAft>
            </a:pPr>
            <a:endParaRPr lang="en-US" sz="4000" b="1" spc="600" dirty="0">
              <a:solidFill>
                <a:schemeClr val="bg1"/>
              </a:solidFill>
            </a:endParaRPr>
          </a:p>
        </p:txBody>
      </p:sp>
      <p:sp>
        <p:nvSpPr>
          <p:cNvPr id="15" name="標題 1"/>
          <p:cNvSpPr txBox="1">
            <a:spLocks/>
          </p:cNvSpPr>
          <p:nvPr userDrawn="1"/>
        </p:nvSpPr>
        <p:spPr>
          <a:xfrm rot="10800000" flipH="1" flipV="1">
            <a:off x="8676457" y="1052734"/>
            <a:ext cx="467544" cy="4752529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zh-TW" altLang="en-US" sz="5400" b="0" kern="1200" cap="none" spc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" pitchFamily="34" charset="0"/>
              </a:defRPr>
            </a:lvl1pPr>
          </a:lstStyle>
          <a:p>
            <a:pPr algn="r" fontAlgn="auto">
              <a:lnSpc>
                <a:spcPct val="150000"/>
              </a:lnSpc>
              <a:spcAft>
                <a:spcPts val="0"/>
              </a:spcAft>
            </a:pPr>
            <a:endParaRPr lang="en-US" sz="4000" b="1" spc="600" dirty="0">
              <a:solidFill>
                <a:schemeClr val="bg1"/>
              </a:solidFill>
            </a:endParaRPr>
          </a:p>
        </p:txBody>
      </p:sp>
      <p:sp>
        <p:nvSpPr>
          <p:cNvPr id="16" name="對角線條紋 15"/>
          <p:cNvSpPr/>
          <p:nvPr userDrawn="1"/>
        </p:nvSpPr>
        <p:spPr>
          <a:xfrm>
            <a:off x="0" y="3068960"/>
            <a:ext cx="10116616" cy="3528392"/>
          </a:xfrm>
          <a:prstGeom prst="diagStripe">
            <a:avLst>
              <a:gd name="adj" fmla="val 909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9" name="對角線條紋 18"/>
          <p:cNvSpPr/>
          <p:nvPr userDrawn="1"/>
        </p:nvSpPr>
        <p:spPr>
          <a:xfrm>
            <a:off x="0" y="836712"/>
            <a:ext cx="10116616" cy="3528392"/>
          </a:xfrm>
          <a:prstGeom prst="diagStripe">
            <a:avLst>
              <a:gd name="adj" fmla="val 909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0" name="Rectangle 15"/>
          <p:cNvSpPr>
            <a:spLocks noChangeArrowheads="1"/>
          </p:cNvSpPr>
          <p:nvPr userDrawn="1"/>
        </p:nvSpPr>
        <p:spPr bwMode="auto">
          <a:xfrm>
            <a:off x="2123728" y="6495147"/>
            <a:ext cx="5040000" cy="246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en-US" altLang="zh-TW" sz="1000" b="0" baseline="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OpenStack Day Taiwan 2015</a:t>
            </a:r>
            <a:r>
              <a:rPr lang="en-US" altLang="zh-TW" sz="1000" b="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@ TICC, 11</a:t>
            </a:r>
            <a:r>
              <a:rPr lang="en-US" altLang="zh-TW" sz="1000" b="0" baseline="300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</a:t>
            </a:r>
            <a:r>
              <a:rPr lang="en-US" altLang="zh-TW" sz="1000" b="0" baseline="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Aug.</a:t>
            </a:r>
            <a:r>
              <a:rPr lang="en-US" altLang="zh-TW" sz="1000" b="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2015</a:t>
            </a:r>
            <a:endParaRPr lang="zh-TW" altLang="en-US" sz="1000" b="1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  <a:ea typeface="微軟正黑體" pitchFamily="34" charset="-12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13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lang="zh-TW" altLang="en-US" sz="4800" b="0" kern="1200" cap="none" spc="0" baseline="0">
          <a:ln>
            <a:noFill/>
          </a:ln>
          <a:solidFill>
            <a:schemeClr val="tx1">
              <a:lumMod val="50000"/>
              <a:lumOff val="50000"/>
            </a:schemeClr>
          </a:solidFill>
          <a:effectLst/>
          <a:latin typeface="微軟正黑體" panose="020B0604030504040204" pitchFamily="34" charset="-120"/>
          <a:ea typeface="微軟正黑體" panose="020B0604030504040204" pitchFamily="34" charset="-120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130000"/>
        </a:lnSpc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742950" indent="-285750" algn="l" defTabSz="914400" rtl="0" eaLnBrk="1" latinLnBrk="0" hangingPunct="1">
        <a:lnSpc>
          <a:spcPct val="130000"/>
        </a:lnSpc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130000"/>
        </a:lnSpc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130000"/>
        </a:lnSpc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13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wenyuchen@infinitiessoft.com" TargetMode="External"/><Relationship Id="rId13" Type="http://schemas.openxmlformats.org/officeDocument/2006/relationships/hyperlink" Target="mailto:msun@redhat.com" TargetMode="External"/><Relationship Id="rId3" Type="http://schemas.openxmlformats.org/officeDocument/2006/relationships/hyperlink" Target="mailto:maychen@mail.ithome.com.tw" TargetMode="External"/><Relationship Id="rId7" Type="http://schemas.openxmlformats.org/officeDocument/2006/relationships/hyperlink" Target="mailto:armani.chang@openvdi.com" TargetMode="External"/><Relationship Id="rId12" Type="http://schemas.openxmlformats.org/officeDocument/2006/relationships/hyperlink" Target="mailto:albertch@tw.ibm.com" TargetMode="External"/><Relationship Id="rId2" Type="http://schemas.openxmlformats.org/officeDocument/2006/relationships/hyperlink" Target="mailto:yoyochiang@geminiopencloud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immy.kao@in-win.com.tw" TargetMode="External"/><Relationship Id="rId11" Type="http://schemas.openxmlformats.org/officeDocument/2006/relationships/hyperlink" Target="mailto:bchen@nimblestorage.com" TargetMode="External"/><Relationship Id="rId5" Type="http://schemas.openxmlformats.org/officeDocument/2006/relationships/hyperlink" Target="mailto:jack.lai@in-win.com.tw" TargetMode="External"/><Relationship Id="rId10" Type="http://schemas.openxmlformats.org/officeDocument/2006/relationships/hyperlink" Target="mailto:calvin.wang@themediashop.asia" TargetMode="External"/><Relationship Id="rId4" Type="http://schemas.openxmlformats.org/officeDocument/2006/relationships/hyperlink" Target="mailto:chrishuang@mail.ithome.com.tw" TargetMode="External"/><Relationship Id="rId9" Type="http://schemas.openxmlformats.org/officeDocument/2006/relationships/hyperlink" Target="mailto:irene.chiu@themediashop.asi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6/24 Meeting Agenda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lnSpc>
                <a:spcPct val="150000"/>
              </a:lnSpc>
            </a:pPr>
            <a:r>
              <a:rPr lang="en-US" altLang="zh-TW" sz="2000" dirty="0"/>
              <a:t>12:30 - 13:00 Free Lunch </a:t>
            </a:r>
            <a:r>
              <a:rPr lang="en-US" altLang="zh-TW" sz="2000" dirty="0" smtClean="0"/>
              <a:t>Talk</a:t>
            </a:r>
          </a:p>
          <a:p>
            <a:pPr lvl="1">
              <a:lnSpc>
                <a:spcPct val="150000"/>
              </a:lnSpc>
            </a:pPr>
            <a:r>
              <a:rPr lang="en-US" altLang="zh-TW" sz="2000" dirty="0" smtClean="0"/>
              <a:t>13:00 - 14:00 OpenStack Party</a:t>
            </a:r>
            <a:endParaRPr lang="en-US" altLang="zh-TW" sz="2000" dirty="0"/>
          </a:p>
          <a:p>
            <a:pPr lvl="1">
              <a:lnSpc>
                <a:spcPct val="150000"/>
              </a:lnSpc>
            </a:pPr>
            <a:r>
              <a:rPr lang="en-US" altLang="zh-TW" sz="2000" dirty="0" smtClean="0"/>
              <a:t>14:00 </a:t>
            </a:r>
            <a:r>
              <a:rPr lang="en-US" altLang="zh-TW" sz="2000" dirty="0"/>
              <a:t>- </a:t>
            </a:r>
            <a:r>
              <a:rPr lang="en-US" altLang="zh-TW" sz="2000" dirty="0" smtClean="0"/>
              <a:t>14:30 </a:t>
            </a:r>
            <a:r>
              <a:rPr lang="en-US" altLang="zh-TW" sz="2000" dirty="0"/>
              <a:t>Sponsor </a:t>
            </a:r>
            <a:r>
              <a:rPr lang="en-US" altLang="zh-TW" sz="2000" dirty="0" smtClean="0"/>
              <a:t>topic</a:t>
            </a:r>
            <a:endParaRPr lang="en-US" altLang="zh-TW" sz="2000" dirty="0"/>
          </a:p>
          <a:p>
            <a:pPr lvl="1">
              <a:lnSpc>
                <a:spcPct val="150000"/>
              </a:lnSpc>
            </a:pPr>
            <a:r>
              <a:rPr lang="en-US" altLang="zh-TW" sz="2000" dirty="0" smtClean="0"/>
              <a:t>14:30 </a:t>
            </a:r>
            <a:r>
              <a:rPr lang="en-US" altLang="zh-TW" sz="2000" dirty="0"/>
              <a:t>- </a:t>
            </a:r>
            <a:r>
              <a:rPr lang="en-US" altLang="zh-TW" sz="2000" dirty="0" smtClean="0"/>
              <a:t>15:30 Guest </a:t>
            </a:r>
            <a:r>
              <a:rPr lang="en-US" altLang="zh-TW" sz="2000" dirty="0"/>
              <a:t>Speaker status and topic discussion</a:t>
            </a:r>
          </a:p>
          <a:p>
            <a:pPr lvl="1">
              <a:lnSpc>
                <a:spcPct val="150000"/>
              </a:lnSpc>
            </a:pPr>
            <a:r>
              <a:rPr lang="en-US" altLang="zh-TW" sz="2000" dirty="0" smtClean="0"/>
              <a:t>15:30 </a:t>
            </a:r>
            <a:r>
              <a:rPr lang="en-US" altLang="zh-TW" sz="2000" dirty="0"/>
              <a:t>- 16:00 </a:t>
            </a:r>
            <a:r>
              <a:rPr lang="en-US" altLang="zh-TW" sz="2000" dirty="0" smtClean="0"/>
              <a:t>next </a:t>
            </a:r>
            <a:r>
              <a:rPr lang="en-US" altLang="zh-TW" sz="2000" dirty="0"/>
              <a:t>meeting date and follow up</a:t>
            </a:r>
          </a:p>
          <a:p>
            <a:pPr lvl="1">
              <a:lnSpc>
                <a:spcPct val="150000"/>
              </a:lnSpc>
            </a:pPr>
            <a:r>
              <a:rPr lang="en-US" altLang="zh-TW" sz="2000" dirty="0"/>
              <a:t>16:00 - 17:00 </a:t>
            </a:r>
            <a:r>
              <a:rPr lang="en-US" altLang="zh-TW" sz="2000" dirty="0" err="1" smtClean="0"/>
              <a:t>Wrapup</a:t>
            </a:r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val="2835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Next Meeting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C00000"/>
                </a:solidFill>
              </a:rPr>
              <a:t>7/8(</a:t>
            </a:r>
            <a:r>
              <a:rPr lang="zh-TW" altLang="en-US" b="1" dirty="0">
                <a:solidFill>
                  <a:srgbClr val="C00000"/>
                </a:solidFill>
              </a:rPr>
              <a:t>三</a:t>
            </a:r>
            <a:r>
              <a:rPr lang="en-US" altLang="zh-TW" b="1" dirty="0">
                <a:solidFill>
                  <a:srgbClr val="C00000"/>
                </a:solidFill>
              </a:rPr>
              <a:t>)</a:t>
            </a:r>
            <a:r>
              <a:rPr lang="en-US" altLang="zh-TW" b="1" strike="sngStrike" dirty="0" smtClean="0">
                <a:solidFill>
                  <a:srgbClr val="C00000"/>
                </a:solidFill>
              </a:rPr>
              <a:t>14:30</a:t>
            </a:r>
            <a:r>
              <a:rPr lang="en-US" altLang="zh-TW" b="1" dirty="0" smtClean="0">
                <a:solidFill>
                  <a:srgbClr val="C00000"/>
                </a:solidFill>
              </a:rPr>
              <a:t>13:30~14:30 </a:t>
            </a:r>
            <a:r>
              <a:rPr lang="en-US" altLang="zh-TW" b="1" dirty="0">
                <a:solidFill>
                  <a:srgbClr val="C00000"/>
                </a:solidFill>
              </a:rPr>
              <a:t>@ iThome</a:t>
            </a:r>
            <a:r>
              <a:rPr lang="en-US" altLang="zh-TW" dirty="0">
                <a:solidFill>
                  <a:srgbClr val="0070C0"/>
                </a:solidFill>
              </a:rPr>
              <a:t/>
            </a:r>
            <a:br>
              <a:rPr lang="en-US" altLang="zh-TW" dirty="0">
                <a:solidFill>
                  <a:srgbClr val="0070C0"/>
                </a:solidFill>
              </a:rPr>
            </a:br>
            <a:r>
              <a:rPr lang="zh-TW" altLang="en-US" dirty="0"/>
              <a:t>請贊助商派任代表參與攤位抽籤。若無代表參與抽籤，將由 活動小組隨機配攤，事後不得有任何</a:t>
            </a:r>
            <a:r>
              <a:rPr lang="zh-TW" altLang="en-US" dirty="0" smtClean="0"/>
              <a:t>異議</a:t>
            </a:r>
            <a:endParaRPr lang="en-US" altLang="zh-TW" dirty="0" smtClean="0"/>
          </a:p>
          <a:p>
            <a:r>
              <a:rPr lang="en-US" altLang="zh-TW" b="1" dirty="0">
                <a:solidFill>
                  <a:srgbClr val="C00000"/>
                </a:solidFill>
              </a:rPr>
              <a:t>7/8(</a:t>
            </a:r>
            <a:r>
              <a:rPr lang="zh-TW" altLang="en-US" b="1" dirty="0">
                <a:solidFill>
                  <a:srgbClr val="C00000"/>
                </a:solidFill>
              </a:rPr>
              <a:t>三</a:t>
            </a:r>
            <a:r>
              <a:rPr lang="en-US" altLang="zh-TW" b="1" dirty="0" smtClean="0">
                <a:solidFill>
                  <a:srgbClr val="C00000"/>
                </a:solidFill>
              </a:rPr>
              <a:t>)14:30~16:30 </a:t>
            </a:r>
            <a:r>
              <a:rPr lang="en-US" altLang="zh-TW" b="1" dirty="0">
                <a:solidFill>
                  <a:srgbClr val="C00000"/>
                </a:solidFill>
              </a:rPr>
              <a:t>@ </a:t>
            </a:r>
            <a:r>
              <a:rPr lang="en-US" altLang="zh-TW" b="1" dirty="0" smtClean="0">
                <a:solidFill>
                  <a:srgbClr val="C00000"/>
                </a:solidFill>
              </a:rPr>
              <a:t>iThome</a:t>
            </a:r>
            <a:br>
              <a:rPr lang="en-US" altLang="zh-TW" b="1" dirty="0" smtClean="0">
                <a:solidFill>
                  <a:srgbClr val="C00000"/>
                </a:solidFill>
              </a:rPr>
            </a:br>
            <a:r>
              <a:rPr lang="zh-TW" altLang="en-US" dirty="0" smtClean="0"/>
              <a:t>下次志工會會議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招商進度、招生進度、講師議程</a:t>
            </a:r>
            <a:r>
              <a:rPr lang="en-US" altLang="zh-TW" dirty="0" smtClean="0"/>
              <a:t>review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6546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Attendees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fr-FR" sz="1800" dirty="0"/>
              <a:t>姜昱有	</a:t>
            </a:r>
            <a:r>
              <a:rPr lang="fr-FR" altLang="zh-TW" sz="1800" dirty="0"/>
              <a:t>Yoyo	</a:t>
            </a:r>
            <a:r>
              <a:rPr lang="fr-FR" altLang="zh-TW" sz="1800" dirty="0" smtClean="0"/>
              <a:t>	</a:t>
            </a:r>
            <a:r>
              <a:rPr lang="fr-FR" altLang="zh-TW" sz="1800" dirty="0" smtClean="0">
                <a:hlinkClick r:id="rId2"/>
              </a:rPr>
              <a:t>yoyochiang@geminiopencloud.com</a:t>
            </a:r>
            <a:endParaRPr lang="fr-FR" altLang="zh-TW" sz="1800" dirty="0"/>
          </a:p>
          <a:p>
            <a:r>
              <a:rPr lang="zh-TW" altLang="en-US" sz="1800" dirty="0" smtClean="0"/>
              <a:t>陳文慧</a:t>
            </a:r>
            <a:r>
              <a:rPr lang="en-US" altLang="zh-TW" sz="1800" dirty="0" smtClean="0"/>
              <a:t>	May		</a:t>
            </a:r>
            <a:r>
              <a:rPr lang="en-US" altLang="zh-TW" sz="1800" dirty="0" smtClean="0">
                <a:hlinkClick r:id="rId3"/>
              </a:rPr>
              <a:t>maychen@mail.ithome.com.tw</a:t>
            </a:r>
            <a:endParaRPr lang="en-US" altLang="zh-TW" sz="1800" dirty="0"/>
          </a:p>
          <a:p>
            <a:r>
              <a:rPr lang="zh-TW" altLang="fr-FR" sz="1800" dirty="0" smtClean="0"/>
              <a:t>黃博修</a:t>
            </a:r>
            <a:r>
              <a:rPr lang="zh-TW" altLang="fr-FR" sz="1800" dirty="0"/>
              <a:t>	</a:t>
            </a:r>
            <a:r>
              <a:rPr lang="fr-FR" altLang="zh-TW" sz="1800" dirty="0" smtClean="0"/>
              <a:t>Chris</a:t>
            </a:r>
            <a:r>
              <a:rPr lang="fr-FR" altLang="zh-TW" sz="1800" dirty="0"/>
              <a:t>	</a:t>
            </a:r>
            <a:r>
              <a:rPr lang="fr-FR" altLang="zh-TW" sz="1800" dirty="0" smtClean="0"/>
              <a:t>	</a:t>
            </a:r>
            <a:r>
              <a:rPr lang="fr-FR" altLang="zh-TW" sz="1800" dirty="0" smtClean="0">
                <a:hlinkClick r:id="rId4"/>
              </a:rPr>
              <a:t>chrishuang@mail.ithome.com.tw</a:t>
            </a:r>
            <a:endParaRPr lang="fr-FR" altLang="zh-TW" sz="1800" dirty="0"/>
          </a:p>
          <a:p>
            <a:r>
              <a:rPr lang="zh-TW" altLang="fr-FR" sz="1800" dirty="0"/>
              <a:t>賴啟勛	</a:t>
            </a:r>
            <a:r>
              <a:rPr lang="fr-FR" altLang="zh-TW" sz="1800" dirty="0" smtClean="0"/>
              <a:t>Mac Jack</a:t>
            </a:r>
            <a:r>
              <a:rPr lang="zh-TW" altLang="fr-FR" sz="1800" dirty="0"/>
              <a:t>	</a:t>
            </a:r>
            <a:r>
              <a:rPr lang="fr-FR" altLang="zh-TW" sz="1800" dirty="0" smtClean="0">
                <a:hlinkClick r:id="rId5"/>
              </a:rPr>
              <a:t>jack.lai@in-win.com.tw</a:t>
            </a:r>
            <a:endParaRPr lang="fr-FR" altLang="zh-TW" sz="1800" dirty="0" smtClean="0"/>
          </a:p>
          <a:p>
            <a:r>
              <a:rPr lang="zh-TW" altLang="en-US" sz="1800" dirty="0"/>
              <a:t>高嘉鼎	</a:t>
            </a:r>
            <a:r>
              <a:rPr lang="fr-FR" altLang="zh-TW" sz="1800" dirty="0"/>
              <a:t>Jimmy Kao	</a:t>
            </a:r>
            <a:r>
              <a:rPr lang="fr-FR" altLang="zh-TW" sz="1800" dirty="0" smtClean="0">
                <a:hlinkClick r:id="rId6"/>
              </a:rPr>
              <a:t>jimmy.kao@in-win.com.tw</a:t>
            </a:r>
            <a:endParaRPr lang="fr-FR" altLang="zh-TW" sz="1800" dirty="0"/>
          </a:p>
          <a:p>
            <a:r>
              <a:rPr lang="zh-TW" altLang="en-US" sz="1800" dirty="0"/>
              <a:t>張</a:t>
            </a:r>
            <a:r>
              <a:rPr lang="zh-TW" altLang="en-US" sz="1800" dirty="0" smtClean="0"/>
              <a:t>凱</a:t>
            </a:r>
            <a:r>
              <a:rPr lang="en-US" altLang="zh-TW" sz="1800" dirty="0" smtClean="0"/>
              <a:t>		</a:t>
            </a:r>
            <a:r>
              <a:rPr lang="fr-FR" altLang="zh-TW" sz="1800" dirty="0" smtClean="0"/>
              <a:t>Armani	</a:t>
            </a:r>
            <a:r>
              <a:rPr lang="fr-FR" altLang="zh-TW" sz="1800" dirty="0"/>
              <a:t>	</a:t>
            </a:r>
            <a:r>
              <a:rPr lang="fr-FR" altLang="zh-TW" sz="1800" dirty="0" smtClean="0">
                <a:hlinkClick r:id="rId7"/>
              </a:rPr>
              <a:t>armani.chang@openvdi.com</a:t>
            </a:r>
            <a:endParaRPr lang="fr-FR" altLang="zh-TW" sz="1800" dirty="0"/>
          </a:p>
          <a:p>
            <a:r>
              <a:rPr lang="zh-TW" altLang="en-US" sz="1800" dirty="0" smtClean="0"/>
              <a:t>陳文裕</a:t>
            </a:r>
            <a:r>
              <a:rPr lang="zh-TW" altLang="en-US" sz="1800" dirty="0"/>
              <a:t>	</a:t>
            </a:r>
            <a:r>
              <a:rPr lang="fr-FR" altLang="zh-TW" sz="1800" dirty="0"/>
              <a:t>Wen Yu Chen	</a:t>
            </a:r>
            <a:r>
              <a:rPr lang="fr-FR" altLang="zh-TW" sz="1800" dirty="0" smtClean="0">
                <a:hlinkClick r:id="rId8"/>
              </a:rPr>
              <a:t>wenyuchen@infinitiessoft.com</a:t>
            </a:r>
            <a:endParaRPr lang="fr-FR" altLang="zh-TW" sz="1800" dirty="0" smtClean="0"/>
          </a:p>
          <a:p>
            <a:r>
              <a:rPr lang="zh-TW" altLang="nb-NO" sz="1800" dirty="0"/>
              <a:t>邱婉菱	</a:t>
            </a:r>
            <a:r>
              <a:rPr lang="nb-NO" altLang="zh-TW" sz="1800" dirty="0" smtClean="0"/>
              <a:t>Irene	</a:t>
            </a:r>
            <a:r>
              <a:rPr lang="nb-NO" altLang="zh-TW" sz="1800" dirty="0"/>
              <a:t>	</a:t>
            </a:r>
            <a:r>
              <a:rPr lang="nb-NO" altLang="zh-TW" sz="1800" dirty="0" smtClean="0">
                <a:hlinkClick r:id="rId9"/>
              </a:rPr>
              <a:t>irene.chiu@themediashop.asia</a:t>
            </a:r>
            <a:endParaRPr lang="nb-NO" altLang="zh-TW" sz="1800" dirty="0"/>
          </a:p>
          <a:p>
            <a:r>
              <a:rPr lang="zh-TW" altLang="en-US" sz="1800" dirty="0" smtClean="0"/>
              <a:t>王治凱</a:t>
            </a:r>
            <a:r>
              <a:rPr lang="nb-NO" altLang="zh-TW" sz="1800" dirty="0"/>
              <a:t>	Calvin	</a:t>
            </a:r>
            <a:r>
              <a:rPr lang="nb-NO" altLang="zh-TW" sz="1800" dirty="0" smtClean="0"/>
              <a:t>	</a:t>
            </a:r>
            <a:r>
              <a:rPr lang="nb-NO" altLang="zh-TW" sz="1800" dirty="0" smtClean="0">
                <a:hlinkClick r:id="rId10"/>
              </a:rPr>
              <a:t>calvin.wang@themediashop.asia</a:t>
            </a:r>
            <a:endParaRPr lang="nb-NO" altLang="zh-TW" sz="1800" dirty="0" smtClean="0"/>
          </a:p>
          <a:p>
            <a:r>
              <a:rPr lang="zh-TW" altLang="en-US" sz="1800" dirty="0"/>
              <a:t>陳中欣	</a:t>
            </a:r>
            <a:r>
              <a:rPr lang="fr-FR" altLang="zh-TW" sz="1800" dirty="0"/>
              <a:t>Brian Chen	</a:t>
            </a:r>
            <a:r>
              <a:rPr lang="fr-FR" altLang="zh-TW" sz="1800" dirty="0" smtClean="0">
                <a:hlinkClick r:id="rId11"/>
              </a:rPr>
              <a:t>bchen@nimblestorage.com</a:t>
            </a:r>
            <a:endParaRPr lang="fr-FR" altLang="zh-TW" sz="1800" dirty="0" smtClean="0"/>
          </a:p>
          <a:p>
            <a:r>
              <a:rPr lang="zh-TW" altLang="en-US" sz="1800" dirty="0"/>
              <a:t>陳俊彬	</a:t>
            </a:r>
            <a:r>
              <a:rPr lang="fr-FR" altLang="zh-TW" sz="1800" dirty="0" smtClean="0"/>
              <a:t>Albert	</a:t>
            </a:r>
            <a:r>
              <a:rPr lang="fr-FR" altLang="zh-TW" sz="1800" dirty="0"/>
              <a:t>	</a:t>
            </a:r>
            <a:r>
              <a:rPr lang="fr-FR" altLang="zh-TW" sz="1800" dirty="0" smtClean="0">
                <a:hlinkClick r:id="rId12"/>
              </a:rPr>
              <a:t>albertch@tw.ibm.com</a:t>
            </a:r>
            <a:endParaRPr lang="fr-FR" altLang="zh-TW" sz="1800" dirty="0" smtClean="0"/>
          </a:p>
          <a:p>
            <a:r>
              <a:rPr lang="zh-TW" altLang="en-US" sz="1800" dirty="0" smtClean="0"/>
              <a:t>孫</a:t>
            </a:r>
            <a:r>
              <a:rPr lang="zh-TW" altLang="en-US" sz="1800" dirty="0"/>
              <a:t>君</a:t>
            </a:r>
            <a:r>
              <a:rPr lang="zh-TW" altLang="en-US" sz="1800" dirty="0" smtClean="0"/>
              <a:t>佩</a:t>
            </a:r>
            <a:r>
              <a:rPr lang="en-US" altLang="zh-TW" sz="1800" dirty="0" smtClean="0"/>
              <a:t>	</a:t>
            </a:r>
            <a:r>
              <a:rPr lang="fr-FR" altLang="zh-TW" sz="1800" dirty="0" smtClean="0"/>
              <a:t>maggie		</a:t>
            </a:r>
            <a:r>
              <a:rPr lang="fr-FR" altLang="zh-TW" sz="1800" dirty="0" smtClean="0">
                <a:hlinkClick r:id="rId13"/>
              </a:rPr>
              <a:t>msun@redhat.com</a:t>
            </a:r>
            <a:endParaRPr lang="fr-FR" altLang="zh-TW" sz="1800" dirty="0"/>
          </a:p>
          <a:p>
            <a:endParaRPr lang="fr-FR" altLang="zh-TW" sz="1800" dirty="0"/>
          </a:p>
          <a:p>
            <a:endParaRPr lang="fr-FR" altLang="zh-TW" sz="1800" dirty="0"/>
          </a:p>
          <a:p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51426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OpenStack Party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124744"/>
            <a:ext cx="8280920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1800" b="1" dirty="0">
                <a:solidFill>
                  <a:srgbClr val="C00000"/>
                </a:solidFill>
                <a:cs typeface="Segoe UI" panose="020B0502040204020203" pitchFamily="34" charset="0"/>
              </a:rPr>
              <a:t>After the Day Social Party </a:t>
            </a:r>
            <a:r>
              <a:rPr lang="zh-TW" altLang="en-US" sz="1800" b="1" dirty="0">
                <a:solidFill>
                  <a:srgbClr val="C00000"/>
                </a:solidFill>
                <a:cs typeface="Segoe UI" panose="020B0502040204020203" pitchFamily="34" charset="0"/>
              </a:rPr>
              <a:t>掛名贊助（限</a:t>
            </a:r>
            <a:r>
              <a:rPr lang="en-US" altLang="zh-TW" sz="1800" b="1" dirty="0">
                <a:solidFill>
                  <a:srgbClr val="C00000"/>
                </a:solidFill>
                <a:cs typeface="Segoe UI" panose="020B0502040204020203" pitchFamily="34" charset="0"/>
              </a:rPr>
              <a:t>1</a:t>
            </a:r>
            <a:r>
              <a:rPr lang="zh-TW" altLang="en-US" sz="1800" b="1" dirty="0">
                <a:solidFill>
                  <a:srgbClr val="C00000"/>
                </a:solidFill>
                <a:cs typeface="Segoe UI" panose="020B0502040204020203" pitchFamily="34" charset="0"/>
              </a:rPr>
              <a:t>名</a:t>
            </a:r>
            <a:r>
              <a:rPr lang="zh-TW" altLang="en-US" sz="1800" b="1" dirty="0" smtClean="0">
                <a:solidFill>
                  <a:srgbClr val="C00000"/>
                </a:solidFill>
                <a:cs typeface="Segoe UI" panose="020B0502040204020203" pitchFamily="34" charset="0"/>
              </a:rPr>
              <a:t>）</a:t>
            </a:r>
            <a:endParaRPr lang="en-US" altLang="zh-TW" sz="1800" dirty="0">
              <a:cs typeface="Segoe UI" panose="020B0502040204020203" pitchFamily="34" charset="0"/>
            </a:endParaRPr>
          </a:p>
          <a:p>
            <a:pPr marL="514350" indent="-514350"/>
            <a:r>
              <a:rPr lang="zh-TW" altLang="en-US" sz="1800" dirty="0" smtClean="0">
                <a:cs typeface="Segoe UI" panose="020B0502040204020203" pitchFamily="34" charset="0"/>
              </a:rPr>
              <a:t>「</a:t>
            </a:r>
            <a:r>
              <a:rPr lang="en-US" altLang="zh-TW" sz="1800" dirty="0" smtClean="0">
                <a:cs typeface="Segoe UI" panose="020B0502040204020203" pitchFamily="34" charset="0"/>
              </a:rPr>
              <a:t>Hyatt 3F</a:t>
            </a:r>
            <a:r>
              <a:rPr lang="zh-TW" altLang="en-US" sz="1800" dirty="0" smtClean="0">
                <a:cs typeface="Segoe UI" panose="020B0502040204020203" pitchFamily="34" charset="0"/>
              </a:rPr>
              <a:t>凱悅廳</a:t>
            </a:r>
            <a:r>
              <a:rPr lang="en-US" altLang="zh-TW" sz="1800" dirty="0" smtClean="0">
                <a:cs typeface="Segoe UI" panose="020B0502040204020203" pitchFamily="34" charset="0"/>
              </a:rPr>
              <a:t>2</a:t>
            </a:r>
            <a:r>
              <a:rPr lang="zh-TW" altLang="en-US" sz="1800" dirty="0" smtClean="0">
                <a:cs typeface="Segoe UI" panose="020B0502040204020203" pitchFamily="34" charset="0"/>
              </a:rPr>
              <a:t>區」</a:t>
            </a:r>
            <a:r>
              <a:rPr lang="en-US" altLang="zh-TW" sz="1800" dirty="0" smtClean="0">
                <a:cs typeface="Segoe UI" panose="020B0502040204020203" pitchFamily="34" charset="0"/>
              </a:rPr>
              <a:t> or </a:t>
            </a:r>
            <a:r>
              <a:rPr lang="zh-TW" altLang="en-US" sz="1800" dirty="0" smtClean="0">
                <a:cs typeface="Segoe UI" panose="020B0502040204020203" pitchFamily="34" charset="0"/>
              </a:rPr>
              <a:t>「</a:t>
            </a:r>
            <a:r>
              <a:rPr lang="en-US" altLang="zh-TW" sz="1800" dirty="0" smtClean="0">
                <a:cs typeface="Segoe UI" panose="020B0502040204020203" pitchFamily="34" charset="0"/>
              </a:rPr>
              <a:t>TICC 4</a:t>
            </a:r>
            <a:r>
              <a:rPr lang="zh-TW" altLang="en-US" sz="1800" dirty="0" smtClean="0">
                <a:cs typeface="Segoe UI" panose="020B0502040204020203" pitchFamily="34" charset="0"/>
              </a:rPr>
              <a:t>樓貴賓廳」，由掛名贊助商選擇</a:t>
            </a:r>
            <a:r>
              <a:rPr lang="zh-TW" altLang="en-US" sz="1800" dirty="0">
                <a:cs typeface="Segoe UI" panose="020B0502040204020203" pitchFamily="34" charset="0"/>
              </a:rPr>
              <a:t>：</a:t>
            </a:r>
            <a:endParaRPr lang="en-US" altLang="zh-TW" sz="1800" dirty="0" smtClean="0">
              <a:cs typeface="Segoe UI" panose="020B0502040204020203" pitchFamily="34" charset="0"/>
            </a:endParaRPr>
          </a:p>
          <a:p>
            <a:pPr marL="514350" indent="-514350"/>
            <a:r>
              <a:rPr lang="zh-TW" altLang="en-US" sz="1800" dirty="0" smtClean="0">
                <a:cs typeface="Segoe UI" panose="020B0502040204020203" pitchFamily="34" charset="0"/>
              </a:rPr>
              <a:t>福利：大會</a:t>
            </a:r>
            <a:r>
              <a:rPr lang="zh-TW" altLang="en-US" sz="1800" dirty="0">
                <a:cs typeface="Segoe UI" panose="020B0502040204020203" pitchFamily="34" charset="0"/>
              </a:rPr>
              <a:t>網站、大會現場製作物、邀請文宣露出贊助商</a:t>
            </a:r>
            <a:r>
              <a:rPr lang="en-US" altLang="zh-TW" sz="1800" dirty="0" smtClean="0">
                <a:cs typeface="Segoe UI" panose="020B0502040204020203" pitchFamily="34" charset="0"/>
              </a:rPr>
              <a:t>LOGO</a:t>
            </a:r>
            <a:r>
              <a:rPr lang="zh-TW" altLang="en-US" sz="1800" dirty="0" smtClean="0">
                <a:cs typeface="Segoe UI" panose="020B0502040204020203" pitchFamily="34" charset="0"/>
              </a:rPr>
              <a:t>；大會</a:t>
            </a:r>
            <a:r>
              <a:rPr lang="zh-TW" altLang="en-US" sz="1800" dirty="0">
                <a:cs typeface="Segoe UI" panose="020B0502040204020203" pitchFamily="34" charset="0"/>
              </a:rPr>
              <a:t>主持人致感</a:t>
            </a:r>
            <a:r>
              <a:rPr lang="zh-TW" altLang="en-US" sz="1800" dirty="0" smtClean="0">
                <a:cs typeface="Segoe UI" panose="020B0502040204020203" pitchFamily="34" charset="0"/>
              </a:rPr>
              <a:t>謝詞；派對</a:t>
            </a:r>
            <a:r>
              <a:rPr lang="zh-TW" altLang="en-US" sz="1800" dirty="0">
                <a:cs typeface="Segoe UI" panose="020B0502040204020203" pitchFamily="34" charset="0"/>
              </a:rPr>
              <a:t>現場每桌感謝桌牌</a:t>
            </a:r>
            <a:r>
              <a:rPr lang="zh-TW" altLang="en-US" sz="1800" dirty="0" smtClean="0">
                <a:cs typeface="Segoe UI" panose="020B0502040204020203" pitchFamily="34" charset="0"/>
              </a:rPr>
              <a:t>；</a:t>
            </a:r>
            <a:r>
              <a:rPr lang="en-US" altLang="zh-TW" sz="1800" dirty="0" smtClean="0">
                <a:cs typeface="Segoe UI" panose="020B0502040204020203" pitchFamily="34" charset="0"/>
              </a:rPr>
              <a:t>Party Opening</a:t>
            </a:r>
            <a:r>
              <a:rPr lang="zh-TW" altLang="en-US" sz="1800" dirty="0" smtClean="0">
                <a:cs typeface="Segoe UI" panose="020B0502040204020203" pitchFamily="34" charset="0"/>
              </a:rPr>
              <a:t>致詞。</a:t>
            </a:r>
            <a:endParaRPr lang="en-US" altLang="zh-TW" dirty="0" smtClean="0"/>
          </a:p>
          <a:p>
            <a:pPr marL="0" lvl="0" indent="0">
              <a:buNone/>
            </a:pPr>
            <a:r>
              <a:rPr lang="zh-TW" altLang="en-US" sz="1800" b="1" dirty="0">
                <a:solidFill>
                  <a:srgbClr val="C00000"/>
                </a:solidFill>
                <a:cs typeface="Segoe UI" panose="020B0502040204020203" pitchFamily="34" charset="0"/>
              </a:rPr>
              <a:t>賓客</a:t>
            </a:r>
            <a:r>
              <a:rPr lang="zh-TW" altLang="en-US" sz="1800" b="1" dirty="0" smtClean="0">
                <a:solidFill>
                  <a:srgbClr val="C00000"/>
                </a:solidFill>
                <a:cs typeface="Segoe UI" panose="020B0502040204020203" pitchFamily="34" charset="0"/>
              </a:rPr>
              <a:t>分配：</a:t>
            </a:r>
            <a:r>
              <a:rPr lang="en-US" altLang="zh-TW" sz="1800" b="1" dirty="0" smtClean="0">
                <a:solidFill>
                  <a:srgbClr val="C00000"/>
                </a:solidFill>
                <a:cs typeface="Segoe UI" panose="020B0502040204020203" pitchFamily="34" charset="0"/>
              </a:rPr>
              <a:t>190</a:t>
            </a:r>
            <a:r>
              <a:rPr lang="zh-TW" altLang="en-US" sz="1800" b="1" dirty="0" smtClean="0">
                <a:solidFill>
                  <a:srgbClr val="C00000"/>
                </a:solidFill>
                <a:cs typeface="Segoe UI" panose="020B0502040204020203" pitchFamily="34" charset="0"/>
              </a:rPr>
              <a:t>人</a:t>
            </a:r>
            <a:r>
              <a:rPr lang="en-US" altLang="zh-TW" sz="1800" b="1" dirty="0" smtClean="0">
                <a:solidFill>
                  <a:srgbClr val="C00000"/>
                </a:solidFill>
                <a:cs typeface="Segoe UI" panose="020B0502040204020203" pitchFamily="34" charset="0"/>
              </a:rPr>
              <a:t>~220 </a:t>
            </a:r>
            <a:r>
              <a:rPr lang="zh-TW" altLang="en-US" sz="1800" b="1" dirty="0" smtClean="0">
                <a:solidFill>
                  <a:srgbClr val="C00000"/>
                </a:solidFill>
                <a:cs typeface="Segoe UI" panose="020B0502040204020203" pitchFamily="34" charset="0"/>
              </a:rPr>
              <a:t>：慶功宴＋社群交流：邀請制非公開活動</a:t>
            </a:r>
            <a:endParaRPr lang="en-US" altLang="zh-TW" sz="1800" b="1" dirty="0">
              <a:solidFill>
                <a:srgbClr val="C00000"/>
              </a:solidFill>
              <a:cs typeface="Segoe UI" panose="020B0502040204020203" pitchFamily="34" charset="0"/>
            </a:endParaRPr>
          </a:p>
          <a:p>
            <a:pPr marL="514350" lvl="0" indent="-514350"/>
            <a:r>
              <a:rPr lang="en-US" altLang="zh-TW" sz="1800" dirty="0" smtClean="0">
                <a:cs typeface="Segoe UI" panose="020B0502040204020203" pitchFamily="34" charset="0"/>
              </a:rPr>
              <a:t>Foundation</a:t>
            </a:r>
            <a:r>
              <a:rPr lang="zh-TW" altLang="en-US" sz="1800" dirty="0" smtClean="0">
                <a:cs typeface="Segoe UI" panose="020B0502040204020203" pitchFamily="34" charset="0"/>
              </a:rPr>
              <a:t>代表</a:t>
            </a:r>
            <a:r>
              <a:rPr lang="en-US" altLang="zh-TW" sz="1400" dirty="0" smtClean="0">
                <a:cs typeface="Segoe UI" panose="020B0502040204020203" pitchFamily="34" charset="0"/>
              </a:rPr>
              <a:t>+</a:t>
            </a:r>
            <a:r>
              <a:rPr lang="zh-TW" altLang="en-US" sz="1400" dirty="0" smtClean="0">
                <a:cs typeface="Segoe UI" panose="020B0502040204020203" pitchFamily="34" charset="0"/>
              </a:rPr>
              <a:t>大會贊助商代表</a:t>
            </a:r>
            <a:r>
              <a:rPr lang="en-US" altLang="zh-TW" sz="1400" dirty="0" smtClean="0">
                <a:cs typeface="Segoe UI" panose="020B0502040204020203" pitchFamily="34" charset="0"/>
              </a:rPr>
              <a:t>+</a:t>
            </a:r>
            <a:r>
              <a:rPr lang="zh-TW" altLang="en-US" sz="1400" dirty="0" smtClean="0">
                <a:cs typeface="Segoe UI" panose="020B0502040204020203" pitchFamily="34" charset="0"/>
              </a:rPr>
              <a:t>講師</a:t>
            </a:r>
            <a:r>
              <a:rPr lang="en-US" altLang="zh-TW" sz="1400" dirty="0" smtClean="0">
                <a:cs typeface="Segoe UI" panose="020B0502040204020203" pitchFamily="34" charset="0"/>
              </a:rPr>
              <a:t>+</a:t>
            </a:r>
            <a:r>
              <a:rPr lang="zh-TW" altLang="en-US" sz="1400" dirty="0" smtClean="0">
                <a:cs typeface="Segoe UI" panose="020B0502040204020203" pitchFamily="34" charset="0"/>
              </a:rPr>
              <a:t>志工委員會</a:t>
            </a:r>
            <a:r>
              <a:rPr lang="en-US" altLang="zh-TW" sz="1400" dirty="0" smtClean="0">
                <a:cs typeface="Segoe UI" panose="020B0502040204020203" pitchFamily="34" charset="0"/>
              </a:rPr>
              <a:t>	</a:t>
            </a:r>
            <a:r>
              <a:rPr lang="en-US" altLang="zh-TW" sz="1800" dirty="0" smtClean="0">
                <a:cs typeface="Segoe UI" panose="020B0502040204020203" pitchFamily="34" charset="0"/>
              </a:rPr>
              <a:t>*80</a:t>
            </a:r>
            <a:r>
              <a:rPr lang="zh-TW" altLang="en-US" sz="1800" dirty="0" smtClean="0">
                <a:cs typeface="Segoe UI" panose="020B0502040204020203" pitchFamily="34" charset="0"/>
              </a:rPr>
              <a:t>（大會擬名單）</a:t>
            </a:r>
            <a:endParaRPr lang="en-US" altLang="zh-TW" sz="1800" dirty="0" smtClean="0">
              <a:cs typeface="Segoe UI" panose="020B0502040204020203" pitchFamily="34" charset="0"/>
            </a:endParaRPr>
          </a:p>
          <a:p>
            <a:pPr marL="514350" lvl="0" indent="-514350"/>
            <a:r>
              <a:rPr lang="en-US" altLang="zh-TW" sz="1800" dirty="0" smtClean="0">
                <a:cs typeface="Segoe UI" panose="020B0502040204020203" pitchFamily="34" charset="0"/>
              </a:rPr>
              <a:t>Taiwan User Group				*10</a:t>
            </a:r>
            <a:r>
              <a:rPr lang="zh-TW" altLang="en-US" sz="1800" dirty="0" smtClean="0">
                <a:cs typeface="Segoe UI" panose="020B0502040204020203" pitchFamily="34" charset="0"/>
              </a:rPr>
              <a:t>（</a:t>
            </a:r>
            <a:r>
              <a:rPr lang="en-US" altLang="zh-TW" sz="1800" dirty="0" smtClean="0">
                <a:cs typeface="Segoe UI" panose="020B0502040204020203" pitchFamily="34" charset="0"/>
              </a:rPr>
              <a:t>Jack</a:t>
            </a:r>
            <a:r>
              <a:rPr lang="zh-TW" altLang="en-US" sz="1800" dirty="0" smtClean="0">
                <a:cs typeface="Segoe UI" panose="020B0502040204020203" pitchFamily="34" charset="0"/>
              </a:rPr>
              <a:t>擬名單）</a:t>
            </a:r>
            <a:endParaRPr lang="en-US" altLang="zh-TW" sz="1800" dirty="0" smtClean="0">
              <a:cs typeface="Segoe UI" panose="020B0502040204020203" pitchFamily="34" charset="0"/>
            </a:endParaRPr>
          </a:p>
          <a:p>
            <a:pPr marL="514350" lvl="0" indent="-514350"/>
            <a:r>
              <a:rPr lang="en-US" altLang="zh-TW" sz="1800" dirty="0" smtClean="0">
                <a:cs typeface="Segoe UI" panose="020B0502040204020203" pitchFamily="34" charset="0"/>
              </a:rPr>
              <a:t>iThome					*  3</a:t>
            </a:r>
            <a:r>
              <a:rPr lang="zh-TW" altLang="en-US" sz="1800" dirty="0" smtClean="0">
                <a:cs typeface="Segoe UI" panose="020B0502040204020203" pitchFamily="34" charset="0"/>
              </a:rPr>
              <a:t>（</a:t>
            </a:r>
            <a:r>
              <a:rPr lang="en-US" altLang="zh-TW" sz="1800" dirty="0" smtClean="0">
                <a:cs typeface="Segoe UI" panose="020B0502040204020203" pitchFamily="34" charset="0"/>
              </a:rPr>
              <a:t>iThome</a:t>
            </a:r>
            <a:r>
              <a:rPr lang="zh-TW" altLang="en-US" sz="1800" dirty="0" smtClean="0">
                <a:cs typeface="Segoe UI" panose="020B0502040204020203" pitchFamily="34" charset="0"/>
              </a:rPr>
              <a:t>擬名單）</a:t>
            </a:r>
            <a:endParaRPr lang="en-US" altLang="zh-TW" sz="1800" dirty="0" smtClean="0">
              <a:cs typeface="Segoe UI" panose="020B0502040204020203" pitchFamily="34" charset="0"/>
            </a:endParaRPr>
          </a:p>
          <a:p>
            <a:pPr marL="514350" lvl="0" indent="-514350"/>
            <a:r>
              <a:rPr lang="zh-TW" altLang="en-US" sz="1800" dirty="0" smtClean="0">
                <a:cs typeface="Segoe UI" panose="020B0502040204020203" pitchFamily="34" charset="0"/>
              </a:rPr>
              <a:t>台灣雲</a:t>
            </a:r>
            <a:r>
              <a:rPr lang="zh-TW" altLang="en-US" sz="1800" dirty="0">
                <a:cs typeface="Segoe UI" panose="020B0502040204020203" pitchFamily="34" charset="0"/>
              </a:rPr>
              <a:t>端</a:t>
            </a:r>
            <a:r>
              <a:rPr lang="zh-TW" altLang="en-US" sz="1800" dirty="0" smtClean="0">
                <a:cs typeface="Segoe UI" panose="020B0502040204020203" pitchFamily="34" charset="0"/>
              </a:rPr>
              <a:t>運算產業協會</a:t>
            </a:r>
            <a:r>
              <a:rPr lang="en-US" altLang="zh-TW" sz="1800" dirty="0" smtClean="0">
                <a:cs typeface="Segoe UI" panose="020B0502040204020203" pitchFamily="34" charset="0"/>
              </a:rPr>
              <a:t>			</a:t>
            </a:r>
            <a:r>
              <a:rPr lang="zh-TW" altLang="en-US" sz="1800" dirty="0" smtClean="0">
                <a:cs typeface="Segoe UI" panose="020B0502040204020203" pitchFamily="34" charset="0"/>
              </a:rPr>
              <a:t>*</a:t>
            </a:r>
            <a:r>
              <a:rPr lang="en-US" altLang="zh-TW" sz="1800" dirty="0" smtClean="0">
                <a:cs typeface="Segoe UI" panose="020B0502040204020203" pitchFamily="34" charset="0"/>
              </a:rPr>
              <a:t>10</a:t>
            </a:r>
            <a:r>
              <a:rPr lang="zh-TW" altLang="en-US" sz="1800" dirty="0" smtClean="0">
                <a:cs typeface="Segoe UI" panose="020B0502040204020203" pitchFamily="34" charset="0"/>
              </a:rPr>
              <a:t>（雲協擬名單）</a:t>
            </a:r>
            <a:endParaRPr lang="en-US" altLang="zh-TW" sz="1800" dirty="0" smtClean="0">
              <a:cs typeface="Segoe UI" panose="020B0502040204020203" pitchFamily="34" charset="0"/>
            </a:endParaRPr>
          </a:p>
          <a:p>
            <a:pPr marL="514350" lvl="0" indent="-514350"/>
            <a:r>
              <a:rPr lang="zh-TW" altLang="en-US" sz="1800" dirty="0" smtClean="0">
                <a:cs typeface="Segoe UI" panose="020B0502040204020203" pitchFamily="34" charset="0"/>
              </a:rPr>
              <a:t>大會贊助商邀請自有</a:t>
            </a:r>
            <a:r>
              <a:rPr lang="en-US" altLang="zh-TW" sz="1800" dirty="0" smtClean="0">
                <a:cs typeface="Segoe UI" panose="020B0502040204020203" pitchFamily="34" charset="0"/>
              </a:rPr>
              <a:t>Case User</a:t>
            </a:r>
            <a:r>
              <a:rPr lang="zh-TW" altLang="en-US" sz="1800" dirty="0" smtClean="0">
                <a:cs typeface="Segoe UI" panose="020B0502040204020203" pitchFamily="34" charset="0"/>
              </a:rPr>
              <a:t>代表</a:t>
            </a:r>
            <a:r>
              <a:rPr lang="en-US" altLang="zh-TW" sz="1800" dirty="0" smtClean="0">
                <a:cs typeface="Segoe UI" panose="020B0502040204020203" pitchFamily="34" charset="0"/>
              </a:rPr>
              <a:t>		*33</a:t>
            </a:r>
            <a:r>
              <a:rPr lang="zh-TW" altLang="en-US" sz="1200" dirty="0" smtClean="0">
                <a:cs typeface="Segoe UI" panose="020B0502040204020203" pitchFamily="34" charset="0"/>
              </a:rPr>
              <a:t>（各贊助商擬名單，限邀</a:t>
            </a:r>
            <a:r>
              <a:rPr lang="en-US" altLang="zh-TW" sz="1200" dirty="0" smtClean="0">
                <a:cs typeface="Segoe UI" panose="020B0502040204020203" pitchFamily="34" charset="0"/>
              </a:rPr>
              <a:t>User</a:t>
            </a:r>
            <a:r>
              <a:rPr lang="zh-TW" altLang="en-US" sz="1200" dirty="0" smtClean="0">
                <a:cs typeface="Segoe UI" panose="020B0502040204020203" pitchFamily="34" charset="0"/>
              </a:rPr>
              <a:t>）</a:t>
            </a:r>
            <a:r>
              <a:rPr lang="en-US" altLang="zh-TW" sz="1800" dirty="0" smtClean="0">
                <a:cs typeface="Segoe UI" panose="020B0502040204020203" pitchFamily="34" charset="0"/>
              </a:rPr>
              <a:t/>
            </a:r>
            <a:br>
              <a:rPr lang="en-US" altLang="zh-TW" sz="1800" dirty="0" smtClean="0">
                <a:cs typeface="Segoe UI" panose="020B0502040204020203" pitchFamily="34" charset="0"/>
              </a:rPr>
            </a:br>
            <a:r>
              <a:rPr lang="zh-TW" altLang="en-US" sz="1400" dirty="0" smtClean="0">
                <a:cs typeface="Segoe UI" panose="020B0502040204020203" pitchFamily="34" charset="0"/>
              </a:rPr>
              <a:t>（鑽石*</a:t>
            </a:r>
            <a:r>
              <a:rPr lang="en-US" altLang="zh-TW" sz="1400" dirty="0" smtClean="0">
                <a:cs typeface="Segoe UI" panose="020B0502040204020203" pitchFamily="34" charset="0"/>
              </a:rPr>
              <a:t>3</a:t>
            </a:r>
            <a:r>
              <a:rPr lang="zh-TW" altLang="en-US" sz="1400" dirty="0" smtClean="0">
                <a:cs typeface="Segoe UI" panose="020B0502040204020203" pitchFamily="34" charset="0"/>
              </a:rPr>
              <a:t>、白金*</a:t>
            </a:r>
            <a:r>
              <a:rPr lang="en-US" altLang="zh-TW" sz="1400" dirty="0" smtClean="0">
                <a:cs typeface="Segoe UI" panose="020B0502040204020203" pitchFamily="34" charset="0"/>
              </a:rPr>
              <a:t>2</a:t>
            </a:r>
            <a:r>
              <a:rPr lang="zh-TW" altLang="en-US" sz="1400" dirty="0" smtClean="0">
                <a:cs typeface="Segoe UI" panose="020B0502040204020203" pitchFamily="34" charset="0"/>
              </a:rPr>
              <a:t>、金銀*</a:t>
            </a:r>
            <a:r>
              <a:rPr lang="en-US" altLang="zh-TW" sz="1400" dirty="0" smtClean="0">
                <a:cs typeface="Segoe UI" panose="020B0502040204020203" pitchFamily="34" charset="0"/>
              </a:rPr>
              <a:t>1</a:t>
            </a:r>
            <a:r>
              <a:rPr lang="zh-TW" altLang="en-US" sz="1400" dirty="0" smtClean="0">
                <a:cs typeface="Segoe UI" panose="020B0502040204020203" pitchFamily="34" charset="0"/>
              </a:rPr>
              <a:t>）</a:t>
            </a:r>
            <a:endParaRPr lang="en-US" altLang="zh-TW" sz="1800" dirty="0" smtClean="0">
              <a:cs typeface="Segoe UI" panose="020B0502040204020203" pitchFamily="34" charset="0"/>
            </a:endParaRPr>
          </a:p>
          <a:p>
            <a:pPr marL="514350" lvl="0" indent="-514350"/>
            <a:r>
              <a:rPr lang="en-US" altLang="zh-TW" sz="1800" dirty="0" smtClean="0">
                <a:cs typeface="Segoe UI" panose="020B0502040204020203" pitchFamily="34" charset="0"/>
              </a:rPr>
              <a:t>Party </a:t>
            </a:r>
            <a:r>
              <a:rPr lang="zh-TW" altLang="en-US" sz="1800" dirty="0" smtClean="0">
                <a:cs typeface="Segoe UI" panose="020B0502040204020203" pitchFamily="34" charset="0"/>
              </a:rPr>
              <a:t>掛名贊助商</a:t>
            </a:r>
            <a:r>
              <a:rPr lang="en-US" altLang="zh-TW" sz="1800" dirty="0" smtClean="0">
                <a:cs typeface="Segoe UI" panose="020B0502040204020203" pitchFamily="34" charset="0"/>
              </a:rPr>
              <a:t>				*40</a:t>
            </a:r>
            <a:r>
              <a:rPr lang="zh-TW" altLang="en-US" sz="1800" dirty="0" smtClean="0">
                <a:cs typeface="Segoe UI" panose="020B0502040204020203" pitchFamily="34" charset="0"/>
              </a:rPr>
              <a:t>（贊助商擬名單）</a:t>
            </a:r>
            <a:endParaRPr lang="en-US" altLang="zh-TW" sz="1800" dirty="0" smtClean="0">
              <a:cs typeface="Segoe UI" panose="020B0502040204020203" pitchFamily="34" charset="0"/>
            </a:endParaRPr>
          </a:p>
          <a:p>
            <a:pPr marL="514350" lvl="0" indent="-514350"/>
            <a:r>
              <a:rPr lang="zh-TW" altLang="en-US" sz="1800" dirty="0" smtClean="0">
                <a:cs typeface="Segoe UI" panose="020B0502040204020203" pitchFamily="34" charset="0"/>
              </a:rPr>
              <a:t>志工委員會邀請</a:t>
            </a:r>
            <a:r>
              <a:rPr lang="en-US" altLang="zh-TW" sz="1800" dirty="0" smtClean="0">
                <a:cs typeface="Segoe UI" panose="020B0502040204020203" pitchFamily="34" charset="0"/>
              </a:rPr>
              <a:t>				</a:t>
            </a:r>
            <a:r>
              <a:rPr lang="zh-TW" altLang="en-US" sz="1800" dirty="0" smtClean="0">
                <a:cs typeface="Segoe UI" panose="020B0502040204020203" pitchFamily="34" charset="0"/>
              </a:rPr>
              <a:t>*</a:t>
            </a:r>
            <a:r>
              <a:rPr lang="en-US" altLang="zh-TW" sz="1800" dirty="0" smtClean="0">
                <a:cs typeface="Segoe UI" panose="020B0502040204020203" pitchFamily="34" charset="0"/>
              </a:rPr>
              <a:t>14~44</a:t>
            </a:r>
            <a:r>
              <a:rPr lang="zh-TW" altLang="en-US" sz="1400" dirty="0" smtClean="0">
                <a:cs typeface="Segoe UI" panose="020B0502040204020203" pitchFamily="34" charset="0"/>
              </a:rPr>
              <a:t>（</a:t>
            </a:r>
            <a:r>
              <a:rPr lang="zh-TW" altLang="en-US" sz="1400" dirty="0">
                <a:cs typeface="Segoe UI" panose="020B0502040204020203" pitchFamily="34" charset="0"/>
              </a:rPr>
              <a:t>大會</a:t>
            </a:r>
            <a:r>
              <a:rPr lang="zh-TW" altLang="en-US" sz="1400" dirty="0" smtClean="0">
                <a:cs typeface="Segoe UI" panose="020B0502040204020203" pitchFamily="34" charset="0"/>
              </a:rPr>
              <a:t>擬名單邀請）</a:t>
            </a:r>
            <a:endParaRPr lang="en-US" altLang="zh-TW" sz="1800" dirty="0">
              <a:cs typeface="Segoe UI" panose="020B0502040204020203" pitchFamily="34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24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Sponsor topic</a:t>
            </a:r>
            <a:endParaRPr lang="zh-TW" altLang="en-US" sz="36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124744"/>
            <a:ext cx="8208912" cy="5112568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zh-TW" altLang="en-US" sz="2000" dirty="0" smtClean="0"/>
              <a:t>目前為止提交的議題都</a:t>
            </a:r>
            <a:r>
              <a:rPr lang="en-US" altLang="zh-TW" sz="2000" dirty="0" smtClean="0"/>
              <a:t>ok</a:t>
            </a:r>
          </a:p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en-US" altLang="zh-TW" sz="2000" dirty="0" smtClean="0"/>
              <a:t>6/25</a:t>
            </a:r>
            <a:r>
              <a:rPr lang="zh-TW" altLang="en-US" sz="2000" dirty="0" smtClean="0"/>
              <a:t>（四）</a:t>
            </a:r>
            <a:r>
              <a:rPr lang="en-US" altLang="zh-TW" sz="2000" dirty="0" smtClean="0"/>
              <a:t>18</a:t>
            </a:r>
            <a:r>
              <a:rPr lang="zh-TW" altLang="en-US" sz="2000" dirty="0" smtClean="0"/>
              <a:t>：</a:t>
            </a:r>
            <a:r>
              <a:rPr lang="en-US" altLang="zh-TW" sz="2000" dirty="0" smtClean="0"/>
              <a:t>00</a:t>
            </a:r>
            <a:r>
              <a:rPr lang="zh-TW" altLang="en-US" sz="2000" dirty="0" smtClean="0"/>
              <a:t>止，</a:t>
            </a:r>
            <a:r>
              <a:rPr lang="zh-TW" altLang="en-US" sz="2000" dirty="0" smtClean="0">
                <a:solidFill>
                  <a:srgbClr val="FF0000"/>
                </a:solidFill>
              </a:rPr>
              <a:t>以下贊助商</a:t>
            </a:r>
            <a:r>
              <a:rPr lang="zh-TW" altLang="en-US" sz="2000" dirty="0" smtClean="0"/>
              <a:t>若未能提交</a:t>
            </a:r>
            <a:r>
              <a:rPr lang="en-US" altLang="zh-TW" sz="2000" dirty="0" smtClean="0"/>
              <a:t>OpenStack</a:t>
            </a:r>
            <a:r>
              <a:rPr lang="zh-TW" altLang="en-US" sz="2000" dirty="0" smtClean="0"/>
              <a:t>主題相關講題，大會將婉拒其議程贊助申請，並開放其他廠商跟進贊助：</a:t>
            </a:r>
            <a:endParaRPr lang="en-US" altLang="zh-TW" sz="2000" dirty="0" smtClean="0"/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en-US" altLang="zh-TW" sz="2000" dirty="0"/>
              <a:t>HP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en-US" altLang="zh-TW" sz="2000" dirty="0"/>
              <a:t>VMware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en-US" altLang="zh-TW" sz="2000" dirty="0" smtClean="0"/>
              <a:t>AWS</a:t>
            </a:r>
            <a:r>
              <a:rPr lang="zh-TW" altLang="en-US" sz="2000" dirty="0" smtClean="0"/>
              <a:t>（伊雲谷）</a:t>
            </a:r>
            <a:endParaRPr lang="en-US" altLang="zh-TW" sz="2000" dirty="0"/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en-US" altLang="zh-TW" sz="2000" dirty="0"/>
              <a:t>EasyStack</a:t>
            </a:r>
          </a:p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9472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748464" cy="825458"/>
          </a:xfrm>
        </p:spPr>
        <p:txBody>
          <a:bodyPr/>
          <a:lstStyle/>
          <a:p>
            <a:r>
              <a:rPr lang="en-US" altLang="zh-TW" b="1" spc="-300" dirty="0"/>
              <a:t>Guest Speaker status and topic discussion</a:t>
            </a:r>
            <a:endParaRPr lang="zh-TW" altLang="en-US" b="1" spc="-3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TW" sz="1400" dirty="0"/>
              <a:t>Call for Speakers List</a:t>
            </a:r>
            <a:r>
              <a:rPr lang="zh-TW" altLang="en-US" sz="1400" dirty="0"/>
              <a:t>：　</a:t>
            </a:r>
            <a:r>
              <a:rPr lang="en-US" altLang="zh-TW" sz="1400" u="sng" dirty="0" smtClean="0"/>
              <a:t>https</a:t>
            </a:r>
            <a:r>
              <a:rPr lang="en-US" altLang="zh-TW" sz="1400" u="sng" dirty="0"/>
              <a:t>://</a:t>
            </a:r>
            <a:r>
              <a:rPr lang="en-US" altLang="zh-TW" sz="1400" u="sng" dirty="0" smtClean="0"/>
              <a:t>goo.gl/dpC6hZ</a:t>
            </a:r>
          </a:p>
          <a:p>
            <a:r>
              <a:rPr lang="zh-TW" altLang="en-US" sz="1400" b="1" dirty="0" smtClean="0"/>
              <a:t>外籍代表優先邀請：</a:t>
            </a:r>
            <a:endParaRPr lang="en-US" altLang="zh-TW" sz="1400" b="1" dirty="0" smtClean="0"/>
          </a:p>
          <a:p>
            <a:pPr lvl="1"/>
            <a:r>
              <a:rPr lang="zh-TW" altLang="en-US" sz="1400" dirty="0" smtClean="0"/>
              <a:t>（</a:t>
            </a:r>
            <a:r>
              <a:rPr lang="en-US" altLang="zh-TW" sz="1400" dirty="0" smtClean="0"/>
              <a:t>OK</a:t>
            </a:r>
            <a:r>
              <a:rPr lang="zh-TW" altLang="en-US" sz="1400" dirty="0" smtClean="0"/>
              <a:t>）</a:t>
            </a:r>
            <a:r>
              <a:rPr lang="en-US" altLang="zh-TW" sz="1400" dirty="0" smtClean="0"/>
              <a:t>Akihiro Hasegawa by Yoyo</a:t>
            </a:r>
          </a:p>
          <a:p>
            <a:pPr lvl="1"/>
            <a:r>
              <a:rPr lang="zh-TW" altLang="en-US" sz="1400" dirty="0" smtClean="0"/>
              <a:t>（</a:t>
            </a:r>
            <a:r>
              <a:rPr lang="en-US" altLang="zh-TW" sz="1400" dirty="0" smtClean="0"/>
              <a:t>OK</a:t>
            </a:r>
            <a:r>
              <a:rPr lang="zh-TW" altLang="en-US" sz="1400" dirty="0" smtClean="0"/>
              <a:t>）</a:t>
            </a:r>
            <a:r>
              <a:rPr lang="en-US" altLang="zh-TW" sz="1400" dirty="0" smtClean="0"/>
              <a:t>Ye Lu by Mac Jack</a:t>
            </a:r>
          </a:p>
          <a:p>
            <a:pPr lvl="1"/>
            <a:r>
              <a:rPr lang="zh-TW" altLang="en-US" sz="1400" dirty="0" smtClean="0"/>
              <a:t>（</a:t>
            </a:r>
            <a:r>
              <a:rPr lang="en-US" altLang="zh-TW" sz="1400" dirty="0" smtClean="0"/>
              <a:t>OK</a:t>
            </a:r>
            <a:r>
              <a:rPr lang="zh-TW" altLang="en-US" sz="1400" dirty="0" smtClean="0"/>
              <a:t>）程輝 </a:t>
            </a:r>
            <a:r>
              <a:rPr lang="en-US" altLang="zh-TW" sz="1400" dirty="0" smtClean="0"/>
              <a:t>by Yoyo</a:t>
            </a:r>
          </a:p>
          <a:p>
            <a:pPr lvl="1"/>
            <a:r>
              <a:rPr lang="zh-TW" altLang="en-US" sz="1400" dirty="0"/>
              <a:t>二選</a:t>
            </a:r>
            <a:r>
              <a:rPr lang="zh-TW" altLang="en-US" sz="1400" dirty="0" smtClean="0"/>
              <a:t>一：</a:t>
            </a:r>
            <a:r>
              <a:rPr lang="en-US" altLang="zh-TW" sz="1400" dirty="0" smtClean="0"/>
              <a:t>Kyle Mestery by Terence</a:t>
            </a:r>
            <a:r>
              <a:rPr lang="zh-TW" altLang="en-US" sz="1400" dirty="0" smtClean="0"/>
              <a:t>（尚無回應）／</a:t>
            </a:r>
            <a:r>
              <a:rPr lang="en-US" altLang="zh-TW" sz="1400" dirty="0" smtClean="0"/>
              <a:t>Keystone PTL</a:t>
            </a:r>
          </a:p>
          <a:p>
            <a:pPr lvl="1"/>
            <a:r>
              <a:rPr lang="zh-TW" altLang="en-US" sz="1400" dirty="0" smtClean="0"/>
              <a:t>（</a:t>
            </a:r>
            <a:r>
              <a:rPr lang="en-US" altLang="zh-TW" sz="1400" dirty="0" smtClean="0"/>
              <a:t>TBD</a:t>
            </a:r>
            <a:r>
              <a:rPr lang="zh-TW" altLang="en-US" sz="1400" dirty="0" smtClean="0"/>
              <a:t>）</a:t>
            </a:r>
            <a:r>
              <a:rPr lang="en-US" altLang="zh-TW" sz="1400" dirty="0" err="1" smtClean="0"/>
              <a:t>SwiftStack</a:t>
            </a:r>
            <a:r>
              <a:rPr lang="en-US" altLang="zh-TW" sz="1400" dirty="0" smtClean="0"/>
              <a:t> – </a:t>
            </a:r>
            <a:r>
              <a:rPr lang="en-US" altLang="zh-TW" sz="1400" dirty="0" err="1" smtClean="0"/>
              <a:t>OpenStackSwift</a:t>
            </a:r>
            <a:r>
              <a:rPr lang="en-US" altLang="zh-TW" sz="1400" dirty="0" smtClean="0"/>
              <a:t> in real world and the potentiality of Storage policy</a:t>
            </a:r>
          </a:p>
          <a:p>
            <a:pPr lvl="1"/>
            <a:r>
              <a:rPr lang="zh-TW" altLang="en-US" sz="1400" strike="sngStrike" dirty="0" smtClean="0"/>
              <a:t>（</a:t>
            </a:r>
            <a:r>
              <a:rPr lang="en-US" altLang="zh-TW" sz="1400" strike="sngStrike" dirty="0" smtClean="0"/>
              <a:t>NO</a:t>
            </a:r>
            <a:r>
              <a:rPr lang="zh-TW" altLang="en-US" sz="1400" strike="sngStrike" dirty="0" smtClean="0"/>
              <a:t>）騰訊</a:t>
            </a:r>
            <a:r>
              <a:rPr lang="en-US" altLang="zh-TW" sz="1400" strike="sngStrike" dirty="0" smtClean="0"/>
              <a:t>2</a:t>
            </a:r>
            <a:r>
              <a:rPr lang="zh-TW" altLang="en-US" sz="1400" strike="sngStrike" dirty="0" smtClean="0"/>
              <a:t>萬</a:t>
            </a:r>
            <a:r>
              <a:rPr lang="en-US" altLang="zh-TW" sz="1400" strike="sngStrike" dirty="0" smtClean="0"/>
              <a:t>OpenStack</a:t>
            </a:r>
            <a:r>
              <a:rPr lang="zh-TW" altLang="en-US" sz="1400" strike="sngStrike" dirty="0" smtClean="0"/>
              <a:t>用戶代表 </a:t>
            </a:r>
            <a:r>
              <a:rPr lang="en-US" altLang="zh-TW" sz="1400" strike="sngStrike" dirty="0" smtClean="0"/>
              <a:t>by iThome</a:t>
            </a:r>
          </a:p>
          <a:p>
            <a:r>
              <a:rPr lang="zh-TW" altLang="en-US" sz="1400" b="1" dirty="0"/>
              <a:t>台灣</a:t>
            </a:r>
            <a:r>
              <a:rPr lang="zh-TW" altLang="en-US" sz="1400" b="1" dirty="0" smtClean="0"/>
              <a:t>代表優先邀請：</a:t>
            </a:r>
            <a:endParaRPr lang="en-US" altLang="zh-TW" sz="1400" b="1" dirty="0" smtClean="0"/>
          </a:p>
          <a:p>
            <a:pPr lvl="1"/>
            <a:r>
              <a:rPr lang="zh-TW" altLang="en-US" sz="1400" dirty="0" smtClean="0"/>
              <a:t>（</a:t>
            </a:r>
            <a:r>
              <a:rPr lang="en-US" altLang="zh-TW" sz="1400" dirty="0" smtClean="0"/>
              <a:t>OK</a:t>
            </a:r>
            <a:r>
              <a:rPr lang="zh-TW" altLang="en-US" sz="1400" dirty="0" smtClean="0"/>
              <a:t>）鍾葉青 </a:t>
            </a:r>
            <a:r>
              <a:rPr lang="en-US" altLang="zh-TW" sz="1400" dirty="0" smtClean="0"/>
              <a:t>by iThome</a:t>
            </a:r>
          </a:p>
          <a:p>
            <a:pPr lvl="1"/>
            <a:r>
              <a:rPr lang="zh-TW" altLang="en-US" sz="1400" dirty="0" smtClean="0"/>
              <a:t>（</a:t>
            </a:r>
            <a:r>
              <a:rPr lang="en-US" altLang="zh-TW" sz="1400" dirty="0" smtClean="0"/>
              <a:t>OK</a:t>
            </a:r>
            <a:r>
              <a:rPr lang="zh-TW" altLang="en-US" sz="1400" dirty="0" smtClean="0"/>
              <a:t>）</a:t>
            </a:r>
            <a:r>
              <a:rPr lang="en-US" altLang="zh-TW" sz="1400" dirty="0" smtClean="0"/>
              <a:t>Mac Jack</a:t>
            </a:r>
            <a:r>
              <a:rPr lang="zh-TW" altLang="en-US" sz="1400" dirty="0" smtClean="0"/>
              <a:t>：</a:t>
            </a:r>
            <a:r>
              <a:rPr lang="en-US" altLang="zh-TW" sz="1400" dirty="0" smtClean="0"/>
              <a:t>Local Community – confirmed</a:t>
            </a:r>
          </a:p>
          <a:p>
            <a:r>
              <a:rPr lang="zh-TW" altLang="en-US" sz="1400" b="1" spc="-50" dirty="0" smtClean="0"/>
              <a:t>留下１堂時段做台灣</a:t>
            </a:r>
            <a:r>
              <a:rPr lang="en-US" altLang="zh-TW" sz="1400" b="1" spc="-50" dirty="0" smtClean="0"/>
              <a:t>User Case</a:t>
            </a:r>
            <a:r>
              <a:rPr lang="zh-TW" altLang="en-US" sz="1400" b="1" spc="-50" dirty="0" smtClean="0"/>
              <a:t>的</a:t>
            </a:r>
            <a:r>
              <a:rPr lang="en-US" altLang="zh-TW" sz="1400" b="1" spc="-50" dirty="0" smtClean="0"/>
              <a:t>Panel</a:t>
            </a:r>
            <a:r>
              <a:rPr lang="zh-TW" altLang="en-US" sz="1400" b="1" spc="-50" dirty="0" smtClean="0"/>
              <a:t>：</a:t>
            </a:r>
            <a:r>
              <a:rPr lang="en-US" altLang="zh-TW" sz="1400" b="1" spc="-50" dirty="0" smtClean="0">
                <a:solidFill>
                  <a:srgbClr val="FF0000"/>
                </a:solidFill>
              </a:rPr>
              <a:t> </a:t>
            </a:r>
            <a:r>
              <a:rPr lang="en-US" altLang="zh-TW" sz="1400" b="1" spc="-50" dirty="0">
                <a:solidFill>
                  <a:srgbClr val="FF0000"/>
                </a:solidFill>
              </a:rPr>
              <a:t>Panelists</a:t>
            </a:r>
            <a:r>
              <a:rPr lang="zh-TW" altLang="en-US" sz="1400" b="1" spc="-50" dirty="0">
                <a:solidFill>
                  <a:srgbClr val="FF0000"/>
                </a:solidFill>
              </a:rPr>
              <a:t> </a:t>
            </a:r>
            <a:r>
              <a:rPr lang="zh-TW" altLang="en-US" sz="1400" b="1" spc="-50" dirty="0" smtClean="0">
                <a:solidFill>
                  <a:srgbClr val="FF0000"/>
                </a:solidFill>
              </a:rPr>
              <a:t>需要</a:t>
            </a:r>
            <a:r>
              <a:rPr lang="zh-TW" altLang="en-US" sz="1400" b="1" spc="-50" dirty="0">
                <a:solidFill>
                  <a:srgbClr val="FF0000"/>
                </a:solidFill>
              </a:rPr>
              <a:t>更多</a:t>
            </a:r>
            <a:r>
              <a:rPr lang="zh-TW" altLang="en-US" sz="1400" b="1" spc="-50" dirty="0" smtClean="0">
                <a:solidFill>
                  <a:srgbClr val="FF0000"/>
                </a:solidFill>
              </a:rPr>
              <a:t>推薦，建議</a:t>
            </a:r>
            <a:r>
              <a:rPr lang="en-US" altLang="zh-TW" sz="1400" b="1" spc="-50" dirty="0" smtClean="0">
                <a:solidFill>
                  <a:srgbClr val="FF0000"/>
                </a:solidFill>
              </a:rPr>
              <a:t>iThome Ray Wang </a:t>
            </a:r>
            <a:r>
              <a:rPr lang="zh-TW" altLang="en-US" sz="1400" b="1" spc="-50" dirty="0" smtClean="0">
                <a:solidFill>
                  <a:srgbClr val="FF0000"/>
                </a:solidFill>
              </a:rPr>
              <a:t>當引言人</a:t>
            </a:r>
            <a:endParaRPr lang="en-US" altLang="zh-TW" sz="1400" b="1" spc="-50" dirty="0" smtClean="0"/>
          </a:p>
          <a:p>
            <a:pPr marL="742950" lvl="2" indent="-342900"/>
            <a:r>
              <a:rPr lang="zh-TW" altLang="en-US" sz="1400" spc="-50" dirty="0"/>
              <a:t>某家</a:t>
            </a:r>
            <a:r>
              <a:rPr lang="en-US" altLang="zh-TW" sz="1400" spc="-50" dirty="0"/>
              <a:t>VM</a:t>
            </a:r>
            <a:r>
              <a:rPr lang="zh-TW" altLang="en-US" sz="1400" spc="-50" dirty="0"/>
              <a:t>近千的</a:t>
            </a:r>
            <a:r>
              <a:rPr lang="en-US" altLang="zh-TW" sz="1400" spc="-50" dirty="0"/>
              <a:t>HR Bank by Mac </a:t>
            </a:r>
            <a:r>
              <a:rPr lang="en-US" altLang="zh-TW" sz="1400" spc="-50" dirty="0" smtClean="0"/>
              <a:t>Jack</a:t>
            </a:r>
          </a:p>
          <a:p>
            <a:r>
              <a:rPr lang="zh-TW" altLang="en-US" sz="1400" b="1" spc="-50" dirty="0"/>
              <a:t>留下１堂時段</a:t>
            </a:r>
            <a:r>
              <a:rPr lang="zh-TW" altLang="en-US" sz="1400" b="1" spc="-50" dirty="0" smtClean="0"/>
              <a:t>做各國</a:t>
            </a:r>
            <a:r>
              <a:rPr lang="en-US" altLang="zh-TW" sz="1400" b="1" spc="-50" dirty="0" smtClean="0"/>
              <a:t>User Group</a:t>
            </a:r>
            <a:r>
              <a:rPr lang="zh-TW" altLang="en-US" sz="1400" b="1" spc="-50" dirty="0" smtClean="0"/>
              <a:t>的</a:t>
            </a:r>
            <a:r>
              <a:rPr lang="en-US" altLang="zh-TW" sz="1400" b="1" spc="-50" dirty="0" smtClean="0"/>
              <a:t>Panel</a:t>
            </a:r>
            <a:r>
              <a:rPr lang="zh-TW" altLang="en-US" sz="1400" b="1" spc="-50" dirty="0" smtClean="0"/>
              <a:t>：</a:t>
            </a:r>
            <a:r>
              <a:rPr lang="en-US" altLang="zh-TW" sz="1400" b="1" spc="-50" dirty="0">
                <a:solidFill>
                  <a:srgbClr val="FF0000"/>
                </a:solidFill>
              </a:rPr>
              <a:t> Panelists</a:t>
            </a:r>
            <a:r>
              <a:rPr lang="zh-TW" altLang="en-US" sz="1400" b="1" spc="-50" dirty="0">
                <a:solidFill>
                  <a:srgbClr val="FF0000"/>
                </a:solidFill>
              </a:rPr>
              <a:t> </a:t>
            </a:r>
            <a:r>
              <a:rPr lang="zh-TW" altLang="en-US" sz="1400" b="1" spc="-50" dirty="0" smtClean="0">
                <a:solidFill>
                  <a:srgbClr val="FF0000"/>
                </a:solidFill>
              </a:rPr>
              <a:t>需要</a:t>
            </a:r>
            <a:r>
              <a:rPr lang="zh-TW" altLang="en-US" sz="1400" b="1" spc="-50" dirty="0">
                <a:solidFill>
                  <a:srgbClr val="FF0000"/>
                </a:solidFill>
              </a:rPr>
              <a:t>更多</a:t>
            </a:r>
            <a:r>
              <a:rPr lang="zh-TW" altLang="en-US" sz="1400" b="1" spc="-50" dirty="0" smtClean="0">
                <a:solidFill>
                  <a:srgbClr val="FF0000"/>
                </a:solidFill>
              </a:rPr>
              <a:t>推薦，建議</a:t>
            </a:r>
            <a:r>
              <a:rPr lang="en-US" altLang="zh-TW" sz="1400" b="1" spc="-50" dirty="0" smtClean="0">
                <a:solidFill>
                  <a:srgbClr val="FF0000"/>
                </a:solidFill>
              </a:rPr>
              <a:t>Tom</a:t>
            </a:r>
            <a:r>
              <a:rPr lang="zh-TW" altLang="en-US" sz="1400" b="1" spc="-50" dirty="0" smtClean="0">
                <a:solidFill>
                  <a:srgbClr val="FF0000"/>
                </a:solidFill>
              </a:rPr>
              <a:t>當引言人</a:t>
            </a:r>
            <a:endParaRPr lang="en-US" altLang="zh-TW" sz="1400" b="1" spc="-50" dirty="0"/>
          </a:p>
          <a:p>
            <a:pPr marL="742950" lvl="2" indent="-342900"/>
            <a:r>
              <a:rPr lang="zh-TW" altLang="en-US" sz="1400" spc="-50" dirty="0" smtClean="0"/>
              <a:t>香港，中國，日本</a:t>
            </a:r>
            <a:r>
              <a:rPr lang="en-US" altLang="zh-TW" sz="1400" spc="-50" dirty="0" err="1" smtClean="0"/>
              <a:t>etc</a:t>
            </a:r>
            <a:endParaRPr lang="en-US" altLang="zh-TW" sz="1400" spc="-50" dirty="0" smtClean="0"/>
          </a:p>
          <a:p>
            <a:r>
              <a:rPr lang="zh-TW" altLang="en-US" sz="1400" b="1" spc="-50" dirty="0"/>
              <a:t>留下１堂時段</a:t>
            </a:r>
            <a:r>
              <a:rPr lang="zh-TW" altLang="en-US" sz="1400" b="1" spc="-50" dirty="0" smtClean="0"/>
              <a:t>做 </a:t>
            </a:r>
            <a:r>
              <a:rPr lang="en-US" altLang="zh-TW" sz="1400" b="1" spc="-50" dirty="0" smtClean="0"/>
              <a:t>RD </a:t>
            </a:r>
            <a:r>
              <a:rPr lang="zh-TW" altLang="en-US" sz="1400" b="1" spc="-50" dirty="0" smtClean="0"/>
              <a:t>的</a:t>
            </a:r>
            <a:r>
              <a:rPr lang="en-US" altLang="zh-TW" sz="1400" b="1" spc="-50" dirty="0"/>
              <a:t>Panel</a:t>
            </a:r>
            <a:r>
              <a:rPr lang="zh-TW" altLang="en-US" sz="1400" b="1" spc="-50" dirty="0" smtClean="0"/>
              <a:t>：</a:t>
            </a:r>
            <a:r>
              <a:rPr lang="en-US" altLang="zh-TW" sz="1400" b="1" spc="-50" dirty="0" smtClean="0">
                <a:solidFill>
                  <a:srgbClr val="FF0000"/>
                </a:solidFill>
              </a:rPr>
              <a:t>Panelists</a:t>
            </a:r>
            <a:r>
              <a:rPr lang="zh-TW" altLang="en-US" sz="1400" b="1" spc="-50" dirty="0" smtClean="0">
                <a:solidFill>
                  <a:srgbClr val="FF0000"/>
                </a:solidFill>
              </a:rPr>
              <a:t> 與 引言人需要更多推薦</a:t>
            </a:r>
            <a:endParaRPr lang="en-US" altLang="zh-TW" sz="1400" b="1" spc="-50" dirty="0">
              <a:solidFill>
                <a:srgbClr val="FF0000"/>
              </a:solidFill>
            </a:endParaRPr>
          </a:p>
          <a:p>
            <a:pPr marL="742950" lvl="2" indent="-342900"/>
            <a:endParaRPr lang="en-US" altLang="zh-TW" sz="1400" dirty="0"/>
          </a:p>
          <a:p>
            <a:pPr lvl="1"/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01403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748464" cy="825458"/>
          </a:xfrm>
        </p:spPr>
        <p:txBody>
          <a:bodyPr/>
          <a:lstStyle/>
          <a:p>
            <a:r>
              <a:rPr lang="en-US" altLang="zh-TW" b="1" dirty="0" smtClean="0"/>
              <a:t>Workshop &amp;</a:t>
            </a:r>
            <a:r>
              <a:rPr lang="zh-TW" altLang="en-US" b="1" dirty="0"/>
              <a:t> </a:t>
            </a:r>
            <a:r>
              <a:rPr lang="en-US" altLang="zh-TW" b="1" dirty="0" smtClean="0"/>
              <a:t>Foundation Booth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需要什麼資源？</a:t>
            </a:r>
            <a:endParaRPr lang="en-US" altLang="zh-TW" dirty="0" smtClean="0"/>
          </a:p>
          <a:p>
            <a:r>
              <a:rPr lang="zh-TW" altLang="en-US" dirty="0" smtClean="0"/>
              <a:t>可以提供什麼資源：例如文宣、手冊、禮品等</a:t>
            </a:r>
            <a:endParaRPr lang="en-US" altLang="zh-TW" dirty="0" smtClean="0"/>
          </a:p>
          <a:p>
            <a:r>
              <a:rPr lang="en-US" altLang="zh-TW" dirty="0" smtClean="0"/>
              <a:t>Workshop</a:t>
            </a:r>
            <a:r>
              <a:rPr lang="zh-TW" altLang="en-US" dirty="0" smtClean="0"/>
              <a:t>的技術門檻為何？需要課前準備嗎？</a:t>
            </a:r>
            <a:endParaRPr lang="en-US" altLang="zh-TW" dirty="0" smtClean="0"/>
          </a:p>
          <a:p>
            <a:r>
              <a:rPr lang="en-US" altLang="zh-TW" dirty="0" smtClean="0"/>
              <a:t>Mac Jack </a:t>
            </a:r>
            <a:r>
              <a:rPr lang="zh-TW" altLang="en-US" dirty="0" smtClean="0"/>
              <a:t>協助確認。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59921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Gift</a:t>
            </a:r>
            <a:endParaRPr lang="zh-TW" altLang="en-US" dirty="0"/>
          </a:p>
        </p:txBody>
      </p:sp>
      <p:pic>
        <p:nvPicPr>
          <p:cNvPr id="4" name="內容版面配置區 3" descr="畫面剪輯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1196752"/>
            <a:ext cx="6944695" cy="3229426"/>
          </a:xfrm>
        </p:spPr>
      </p:pic>
      <p:sp>
        <p:nvSpPr>
          <p:cNvPr id="5" name="文字方塊 4"/>
          <p:cNvSpPr txBox="1"/>
          <p:nvPr/>
        </p:nvSpPr>
        <p:spPr>
          <a:xfrm>
            <a:off x="611560" y="4437112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作為攤位集點禮，另外再 </a:t>
            </a:r>
            <a:r>
              <a:rPr lang="en-US" altLang="zh-TW" sz="16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Survey </a:t>
            </a:r>
            <a:r>
              <a:rPr lang="zh-TW" altLang="en-US" sz="16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一種禮物當問卷禮。</a:t>
            </a:r>
          </a:p>
        </p:txBody>
      </p:sp>
    </p:spTree>
    <p:extLst>
      <p:ext uri="{BB962C8B-B14F-4D97-AF65-F5344CB8AC3E}">
        <p14:creationId xmlns:p14="http://schemas.microsoft.com/office/powerpoint/2010/main" val="3624380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825458"/>
          </a:xfrm>
        </p:spPr>
        <p:txBody>
          <a:bodyPr/>
          <a:lstStyle/>
          <a:p>
            <a:r>
              <a:rPr lang="en-US" altLang="zh-TW" b="1" spc="-150" dirty="0" smtClean="0"/>
              <a:t>Agenda</a:t>
            </a:r>
            <a:endParaRPr lang="zh-TW" altLang="en-US" b="1" spc="-150" dirty="0"/>
          </a:p>
        </p:txBody>
      </p:sp>
      <p:graphicFrame>
        <p:nvGraphicFramePr>
          <p:cNvPr id="13" name="內容版面配置區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810449"/>
              </p:ext>
            </p:extLst>
          </p:nvPr>
        </p:nvGraphicFramePr>
        <p:xfrm>
          <a:off x="446857" y="1035650"/>
          <a:ext cx="6933454" cy="543173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68759"/>
                <a:gridCol w="1252939"/>
                <a:gridCol w="1252939"/>
                <a:gridCol w="1252939"/>
                <a:gridCol w="1252939"/>
                <a:gridCol w="1252939"/>
              </a:tblGrid>
              <a:tr h="23993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09:00~11:00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altLang="zh-TW" sz="1400" b="1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Keynote Speakers x3 </a:t>
                      </a:r>
                      <a:r>
                        <a:rPr lang="en-US" altLang="zh-TW" sz="1400" b="0" kern="120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@ TICC 3F</a:t>
                      </a:r>
                      <a:r>
                        <a:rPr lang="zh-TW" altLang="en-US" sz="1400" b="0" kern="120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大會堂</a:t>
                      </a:r>
                      <a:endParaRPr lang="en-US" altLang="zh-TW" sz="1400" b="0" kern="1200" baseline="30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微軟正黑體" panose="020B0604030504040204" pitchFamily="34" charset="-120"/>
                        <a:cs typeface="Segoe UI" panose="020B0502040204020203" pitchFamily="34" charset="0"/>
                      </a:endParaRPr>
                    </a:p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altLang="zh-TW" sz="1400" b="1" kern="120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Mark Collier</a:t>
                      </a:r>
                      <a:r>
                        <a:rPr lang="en-US" altLang="zh-TW" sz="1400" b="0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, Chief Operating Officer at OpenStack Foundation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kern="120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Monty Taylor</a:t>
                      </a:r>
                      <a:r>
                        <a:rPr lang="en-US" altLang="zh-TW" sz="1400" b="0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, OpenStack Technical Committee</a:t>
                      </a:r>
                      <a:endParaRPr lang="en-US" altLang="zh-TW" sz="1400" b="0" kern="1200" baseline="30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altLang="zh-TW" sz="1400" b="1" kern="120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Hiromichi</a:t>
                      </a:r>
                      <a:r>
                        <a:rPr lang="en-US" altLang="zh-TW" sz="1400" b="1" kern="120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Itou</a:t>
                      </a:r>
                      <a:r>
                        <a:rPr lang="en-US" altLang="zh-TW" sz="1400" b="0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, OpenStack PM from Yahoo! Japan</a:t>
                      </a:r>
                      <a:endParaRPr lang="en-US" altLang="zh-TW" sz="1400" b="1" kern="120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TW" sz="1100" b="1" kern="120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TW" sz="1100" b="1" kern="1200" spc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TW" sz="1800" b="0" kern="120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TW" sz="1800" b="0" kern="120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3801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800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000" b="0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10:20~10:50     </a:t>
                      </a:r>
                      <a:r>
                        <a:rPr lang="zh-TW" altLang="en-US" sz="1200" b="1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鑽石贊助商趨勢導言：</a:t>
                      </a:r>
                      <a:r>
                        <a:rPr lang="en-US" altLang="zh-TW" sz="1200" b="1" kern="120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RedHat</a:t>
                      </a:r>
                      <a:r>
                        <a:rPr lang="zh-TW" altLang="en-US" sz="1200" b="1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、</a:t>
                      </a:r>
                      <a:r>
                        <a:rPr lang="en-US" altLang="zh-TW" sz="1200" b="1" kern="120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SUSE</a:t>
                      </a:r>
                      <a:r>
                        <a:rPr lang="zh-TW" altLang="en-US" sz="1200" b="1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、</a:t>
                      </a:r>
                      <a:r>
                        <a:rPr lang="en-US" altLang="zh-TW" sz="1200" b="1" kern="120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IBM</a:t>
                      </a:r>
                      <a:r>
                        <a:rPr lang="zh-TW" altLang="en-US" sz="1000" b="0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（</a:t>
                      </a:r>
                      <a:r>
                        <a:rPr lang="en-US" altLang="zh-TW" sz="1200" b="1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 minutes </a:t>
                      </a:r>
                      <a:r>
                        <a:rPr lang="en-US" altLang="zh-TW" sz="1000" b="0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*3 </a:t>
                      </a:r>
                      <a:r>
                        <a:rPr lang="zh-TW" altLang="en-US" sz="1000" b="0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）</a:t>
                      </a:r>
                      <a:endParaRPr lang="en-US" altLang="zh-TW" sz="1000" b="0" kern="12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000" b="0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*</a:t>
                      </a:r>
                      <a:r>
                        <a:rPr lang="zh-TW" altLang="en-US" sz="1000" b="0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主辦單位保留講師建議（限</a:t>
                      </a:r>
                      <a:r>
                        <a:rPr lang="en-US" altLang="zh-TW" sz="1000" b="0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CIO</a:t>
                      </a:r>
                      <a:r>
                        <a:rPr lang="zh-TW" altLang="en-US" sz="1000" b="0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或技術長位階）與議程審核權</a:t>
                      </a:r>
                      <a:endParaRPr lang="en-US" altLang="zh-TW" sz="1000" b="0" kern="120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/>
                      <a:srcRect/>
                      <a:tile tx="0" ty="0" sx="30000" sy="30000" flip="none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TW" sz="900" b="0" kern="120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/>
                      <a:srcRect/>
                      <a:tile tx="0" ty="0" sx="30000" sy="30000" flip="none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TW" sz="900" b="0" kern="120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/>
                      <a:srcRect/>
                      <a:tile tx="0" ty="0" sx="30000" sy="30000" flip="none" algn="ctr"/>
                    </a:blipFill>
                  </a:tcPr>
                </a:tc>
              </a:tr>
              <a:tr h="1221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11:00~11:30</a:t>
                      </a:r>
                    </a:p>
                  </a:txBody>
                  <a:tcPr marL="23833" marR="23833" marT="36000" marB="0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Break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（</a:t>
                      </a: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30 mins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）</a:t>
                      </a: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923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Tracks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</a:t>
                      </a:r>
                      <a:endParaRPr lang="en-US" altLang="zh-TW" sz="1200" b="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</a:t>
                      </a:r>
                      <a:endParaRPr lang="en-US" altLang="zh-TW" sz="1200" b="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C </a:t>
                      </a:r>
                      <a:endParaRPr lang="en-US" altLang="zh-TW" sz="1200" b="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D</a:t>
                      </a:r>
                      <a:endParaRPr lang="en-US" altLang="zh-TW" sz="1200" b="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E</a:t>
                      </a:r>
                      <a:endParaRPr lang="en-US" altLang="zh-TW" sz="1200" b="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45204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11:30~12:10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鑽石贊助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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$350,000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Red Hat</a:t>
                      </a: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/>
                      <a:srcRect/>
                      <a:tile tx="0" ty="0" sx="30000" sy="3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鑽石贊助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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$350,000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SUSE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/>
                      <a:srcRect/>
                      <a:tile tx="0" ty="0" sx="30000" sy="3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鑽石贊助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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$350,000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IBM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/>
                      <a:srcRect/>
                      <a:tile tx="0" ty="0" sx="30000" sy="3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Local Community</a:t>
                      </a: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Akihiro Hasegawa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Japan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5156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12:10~13:40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自行用餐</a:t>
                      </a:r>
                      <a:r>
                        <a:rPr lang="en-US" altLang="zh-TW" sz="105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</a:t>
                      </a:r>
                      <a:endParaRPr lang="en-US" altLang="zh-TW" sz="105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How</a:t>
                      </a:r>
                      <a:r>
                        <a:rPr lang="en-US" altLang="zh-TW" sz="800" b="0" kern="120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to Contribute? (</a:t>
                      </a:r>
                      <a:r>
                        <a:rPr lang="en-US" altLang="zh-TW" sz="800" b="0" kern="120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WordShop</a:t>
                      </a:r>
                      <a:r>
                        <a:rPr lang="zh-TW" altLang="en-US" sz="800" b="0" kern="120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）</a:t>
                      </a:r>
                      <a:endParaRPr lang="en-US" altLang="zh-TW" sz="800" b="0" kern="120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i18N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20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12:10~13:50</a:t>
                      </a:r>
                      <a:endParaRPr lang="en-US" altLang="zh-TW" sz="1000" b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103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教室</a:t>
                      </a:r>
                      <a:endParaRPr lang="en-US" altLang="zh-TW" sz="10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0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How</a:t>
                      </a:r>
                      <a:r>
                        <a:rPr lang="en-US" altLang="zh-TW" sz="1000" b="0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to Contribute?</a:t>
                      </a:r>
                      <a:endParaRPr lang="en-US" altLang="zh-TW" sz="1000" b="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By</a:t>
                      </a:r>
                      <a:r>
                        <a:rPr lang="en-US" altLang="zh-TW" sz="1000" b="0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Mac Jack</a:t>
                      </a:r>
                      <a:endParaRPr lang="en-US" altLang="zh-TW" sz="1000" b="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000" b="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15156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altLang="zh-TW" sz="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3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00" b="0" kern="120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204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13:40~14:20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白金贊助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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$200,000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HP</a:t>
                      </a:r>
                      <a:endParaRPr lang="en-US" altLang="zh-TW" sz="12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白金贊助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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$200,000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Nimble Storage</a:t>
                      </a: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白金贊助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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$200,000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工研院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程輝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Ye Lu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221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14:20~14:30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Break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（</a:t>
                      </a: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 mins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）</a:t>
                      </a: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204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14:30~15:10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白金贊助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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$180,000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VMware</a:t>
                      </a:r>
                      <a:endParaRPr lang="en-US" altLang="zh-TW" sz="12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白金贊助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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$180,000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和信雲端</a:t>
                      </a:r>
                      <a:endParaRPr lang="en-US" altLang="zh-TW" sz="1200" b="1" kern="12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白金贊助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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$180,000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Arista</a:t>
                      </a: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Kyle </a:t>
                      </a:r>
                      <a:r>
                        <a:rPr lang="en-US" altLang="zh-TW" sz="1200" b="0" kern="120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Mestery</a:t>
                      </a:r>
                      <a:r>
                        <a:rPr lang="zh-TW" altLang="en-US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／</a:t>
                      </a: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Keystone PTL</a:t>
                      </a: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SwiftStack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221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15:10~15:30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Break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（</a:t>
                      </a: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 mins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）</a:t>
                      </a: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204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15:30~16:10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黃金贊助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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$150,000</a:t>
                      </a:r>
                      <a:b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</a:br>
                      <a:r>
                        <a:rPr lang="en-US" altLang="zh-TW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Brocade</a:t>
                      </a:r>
                      <a:endParaRPr lang="en-US" altLang="zh-TW" sz="12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黃金贊助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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$150,000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候補</a:t>
                      </a:r>
                      <a:endParaRPr lang="en-US" altLang="zh-TW" sz="12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黃金贊助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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$150,000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EasyStack</a:t>
                      </a: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Panel</a:t>
                      </a:r>
                      <a:r>
                        <a:rPr lang="en-US" altLang="zh-TW" sz="1200" b="0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– User Case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鍾葉青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221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16:10~16:20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Break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（</a:t>
                      </a: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 mins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）</a:t>
                      </a: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204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16:20~17:00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黃金贊助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 </a:t>
                      </a:r>
                      <a: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$120,000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數位無限</a:t>
                      </a:r>
                      <a:endParaRPr lang="en-US" altLang="zh-TW" sz="12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黃金贊助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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$120,000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迎棧科技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黃金贊助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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$120,000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Okinawa Open Laboratory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Panel</a:t>
                      </a:r>
                      <a:r>
                        <a:rPr lang="en-US" altLang="zh-TW" sz="1200" b="0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– RD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Panel</a:t>
                      </a:r>
                      <a:r>
                        <a:rPr lang="en-US" altLang="zh-TW" sz="1200" b="0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– User Group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341563" y="1173163"/>
            <a:ext cx="9144000" cy="0"/>
          </a:xfrm>
          <a:prstGeom prst="rect">
            <a:avLst/>
          </a:prstGeom>
          <a:solidFill>
            <a:srgbClr val="5988A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000" b="0" i="0" u="none" strike="noStrike" cap="none" normalizeH="0" baseline="0" smtClean="0">
                <a:ln>
                  <a:noFill/>
                </a:ln>
                <a:solidFill>
                  <a:srgbClr val="999999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/>
            </a:r>
            <a:br>
              <a:rPr kumimoji="1" lang="zh-TW" altLang="zh-TW" sz="1000" b="0" i="0" u="none" strike="noStrike" cap="none" normalizeH="0" baseline="0" smtClean="0">
                <a:ln>
                  <a:noFill/>
                </a:ln>
                <a:solidFill>
                  <a:srgbClr val="999999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</a:b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" name="剪去對角線角落矩形 1"/>
          <p:cNvSpPr/>
          <p:nvPr/>
        </p:nvSpPr>
        <p:spPr>
          <a:xfrm>
            <a:off x="7507398" y="980728"/>
            <a:ext cx="1097049" cy="5220120"/>
          </a:xfrm>
          <a:prstGeom prst="snip2Diag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484034" y="1062752"/>
            <a:ext cx="1120413" cy="85408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1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銀級贊助</a:t>
            </a:r>
            <a:endParaRPr kumimoji="0" lang="en-US" altLang="zh-TW" sz="11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 lvl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Booth only</a:t>
            </a:r>
            <a:br>
              <a:rPr kumimoji="0" lang="en-US" altLang="zh-TW" sz="11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</a:br>
            <a:r>
              <a:rPr kumimoji="0" lang="en-US" altLang="zh-TW" sz="11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$70,000</a:t>
            </a:r>
            <a:endParaRPr kumimoji="0" lang="en-US" altLang="zh-TW" sz="11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23528" y="6423719"/>
            <a:ext cx="2736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1000" dirty="0">
                <a:solidFill>
                  <a:schemeClr val="bg1"/>
                </a:solidFill>
                <a:latin typeface="Verdana" panose="020B0604030504040204" pitchFamily="34" charset="0"/>
                <a:ea typeface="微軟正黑體" panose="020B0604030504040204" pitchFamily="34" charset="-120"/>
                <a:cs typeface="Verdana" panose="020B0604030504040204" pitchFamily="34" charset="0"/>
              </a:rPr>
              <a:t>以上價格均未含稅</a:t>
            </a:r>
            <a:r>
              <a:rPr kumimoji="0" lang="zh-TW" altLang="en-US" sz="1000" dirty="0" smtClean="0">
                <a:solidFill>
                  <a:schemeClr val="bg1"/>
                </a:solidFill>
                <a:latin typeface="Verdana" panose="020B0604030504040204" pitchFamily="34" charset="0"/>
                <a:ea typeface="微軟正黑體" panose="020B0604030504040204" pitchFamily="34" charset="-120"/>
                <a:cs typeface="Verdana" panose="020B0604030504040204" pitchFamily="34" charset="0"/>
              </a:rPr>
              <a:t>。</a:t>
            </a:r>
            <a:endParaRPr kumimoji="0" lang="en-US" altLang="zh-TW" sz="1000" dirty="0" smtClean="0">
              <a:solidFill>
                <a:schemeClr val="bg1"/>
              </a:solidFill>
              <a:latin typeface="Verdana" panose="020B0604030504040204" pitchFamily="34" charset="0"/>
              <a:ea typeface="微軟正黑體" panose="020B0604030504040204" pitchFamily="34" charset="-120"/>
              <a:cs typeface="Verdana" panose="020B0604030504040204" pitchFamily="34" charset="0"/>
            </a:endParaRPr>
          </a:p>
          <a:p>
            <a:pPr marL="171450" lvl="0" indent="-1714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1000" dirty="0" smtClean="0">
                <a:solidFill>
                  <a:schemeClr val="bg1"/>
                </a:solidFill>
                <a:latin typeface="Verdana" panose="020B0604030504040204" pitchFamily="34" charset="0"/>
                <a:ea typeface="微軟正黑體" panose="020B0604030504040204" pitchFamily="34" charset="-120"/>
                <a:cs typeface="Verdana" panose="020B0604030504040204" pitchFamily="34" charset="0"/>
              </a:rPr>
              <a:t>主辦單保留議程調整變動之權利。</a:t>
            </a:r>
            <a:endParaRPr kumimoji="0" lang="en-US" altLang="zh-TW" sz="1000" dirty="0">
              <a:solidFill>
                <a:schemeClr val="bg1"/>
              </a:solidFill>
              <a:latin typeface="Verdana" panose="020B0604030504040204" pitchFamily="34" charset="0"/>
              <a:ea typeface="微軟正黑體" panose="020B0604030504040204" pitchFamily="34" charset="-120"/>
              <a:cs typeface="Verdana" panose="020B060403050404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490513" y="1916832"/>
            <a:ext cx="1113933" cy="3874641"/>
          </a:xfrm>
          <a:prstGeom prst="rect">
            <a:avLst/>
          </a:prstGeom>
          <a:ln>
            <a:noFill/>
          </a:ln>
        </p:spPr>
        <p:txBody>
          <a:bodyPr wrap="none">
            <a:noAutofit/>
          </a:bodyPr>
          <a:lstStyle/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2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1  </a:t>
            </a:r>
            <a:r>
              <a:rPr kumimoji="0" lang="zh-TW" altLang="en-US" sz="12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雙子星雲端</a:t>
            </a:r>
            <a:endParaRPr kumimoji="0" lang="en-US" altLang="zh-TW" sz="1200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2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2  </a:t>
            </a:r>
            <a:r>
              <a:rPr kumimoji="0" lang="zh-TW" altLang="en-US" sz="12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雲達科技</a:t>
            </a:r>
            <a:endParaRPr kumimoji="0" lang="en-US" altLang="zh-TW" sz="1200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2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3</a:t>
            </a:r>
            <a:r>
              <a:rPr kumimoji="0" lang="zh-TW" altLang="en-US" sz="12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 </a:t>
            </a:r>
            <a:r>
              <a:rPr kumimoji="0" lang="zh-TW" altLang="en-US" sz="12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 </a:t>
            </a:r>
            <a:r>
              <a:rPr kumimoji="0" lang="zh-TW" altLang="en-US" sz="12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雲</a:t>
            </a:r>
            <a:r>
              <a:rPr kumimoji="0" lang="zh-TW" altLang="en-US" sz="12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達科技</a:t>
            </a:r>
            <a:endParaRPr kumimoji="0" lang="en-US" altLang="zh-TW" sz="1200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2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4  Foundation</a:t>
            </a:r>
            <a:br>
              <a:rPr kumimoji="0" lang="en-US" altLang="zh-TW" sz="12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</a:br>
            <a:r>
              <a:rPr kumimoji="0" lang="en-US" altLang="zh-TW" sz="12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     $154,000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2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5  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2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6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2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7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2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8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2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9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2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10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2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11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2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12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2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13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2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14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2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15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2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16</a:t>
            </a:r>
          </a:p>
        </p:txBody>
      </p:sp>
      <p:sp>
        <p:nvSpPr>
          <p:cNvPr id="12" name="投影片編號版面配置區 3"/>
          <p:cNvSpPr txBox="1">
            <a:spLocks/>
          </p:cNvSpPr>
          <p:nvPr/>
        </p:nvSpPr>
        <p:spPr>
          <a:xfrm>
            <a:off x="8604250" y="6286500"/>
            <a:ext cx="539750" cy="455613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9pPr>
          </a:lstStyle>
          <a:p>
            <a:fld id="{847ECCB7-99D0-474E-9DE8-72238BF25DB2}" type="slidenum">
              <a:rPr lang="zh-TW" altLang="en-US" smtClean="0">
                <a:solidFill>
                  <a:schemeClr val="bg1"/>
                </a:solidFill>
              </a:rPr>
              <a:pPr/>
              <a:t>8</a:t>
            </a:fld>
            <a:endParaRPr lang="zh-TW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47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Schedule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8897225"/>
              </p:ext>
            </p:extLst>
          </p:nvPr>
        </p:nvGraphicFramePr>
        <p:xfrm>
          <a:off x="491962" y="981077"/>
          <a:ext cx="8160077" cy="535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  <a:gridCol w="540000"/>
                <a:gridCol w="4920077"/>
              </a:tblGrid>
              <a:tr h="25488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endParaRPr lang="zh-TW" altLang="en-US" sz="1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endParaRPr lang="zh-TW" altLang="en-US" sz="1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endParaRPr lang="zh-TW" altLang="en-US" sz="1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endParaRPr lang="zh-TW" altLang="en-US" sz="1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endParaRPr lang="zh-TW" altLang="en-US" sz="1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週末</a:t>
                      </a:r>
                      <a:endParaRPr lang="zh-TW" altLang="en-US" sz="1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List</a:t>
                      </a:r>
                      <a:endParaRPr lang="zh-TW" altLang="en-US" sz="1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tx1"/>
                    </a:solidFill>
                  </a:tcPr>
                </a:tc>
              </a:tr>
              <a:tr h="2548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6/8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6/9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6/10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6/11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6/12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6/13-14</a:t>
                      </a:r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0">
                  <a:txBody>
                    <a:bodyPr/>
                    <a:lstStyle/>
                    <a:p>
                      <a:pPr marL="228600" indent="-2286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altLang="zh-TW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6/15(</a:t>
                      </a:r>
                      <a:r>
                        <a:rPr lang="zh-TW" altLang="en-US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)-6/26(</a:t>
                      </a:r>
                      <a:r>
                        <a:rPr lang="zh-TW" altLang="en-US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lang="en-US" altLang="zh-TW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進行前置「領航觀點」採訪撰稿</a:t>
                      </a:r>
                      <a:endParaRPr lang="en-US" altLang="zh-TW" sz="10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28600" indent="-2286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altLang="zh-TW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6/18(</a:t>
                      </a:r>
                      <a:r>
                        <a:rPr lang="zh-TW" altLang="en-US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r>
                        <a:rPr lang="en-US" altLang="zh-TW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)18:00</a:t>
                      </a:r>
                      <a:r>
                        <a:rPr lang="zh-TW" altLang="en-US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前 </a:t>
                      </a:r>
                      <a:r>
                        <a:rPr lang="en-US" altLang="zh-TW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– </a:t>
                      </a:r>
                      <a:r>
                        <a:rPr lang="zh-TW" altLang="en-US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網站預覽</a:t>
                      </a:r>
                      <a:r>
                        <a:rPr lang="en-US" altLang="zh-TW" sz="1000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000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填回公司簡介、議程簡介</a:t>
                      </a:r>
                      <a:r>
                        <a:rPr lang="zh-TW" altLang="en-US" sz="10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與講師簡介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，並提供講師照片（頭部至少大於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600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600</a:t>
                      </a:r>
                      <a:r>
                        <a:rPr lang="en-US" altLang="zh-TW" sz="10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p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）。若未能即時提供，將由大會自行安排、不得有議。若議題與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OpenStack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不相關，需最遲在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6/25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以前調整合規，否則將婉拒贊助。</a:t>
                      </a:r>
                      <a:endParaRPr lang="en-US" altLang="zh-TW" sz="10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28600" indent="-2286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altLang="zh-TW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6/24(</a:t>
                      </a:r>
                      <a:r>
                        <a:rPr lang="zh-TW" altLang="en-US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)-8/7(</a:t>
                      </a:r>
                      <a:r>
                        <a:rPr lang="zh-TW" altLang="en-US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lang="en-US" altLang="zh-TW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 – </a:t>
                      </a:r>
                      <a:r>
                        <a:rPr lang="zh-TW" altLang="en-US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網站上線</a:t>
                      </a:r>
                      <a:r>
                        <a:rPr lang="en-US" altLang="zh-TW" sz="1000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000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招生宣傳啟動；贊助商可於每週五以前提供最新資訊，大會將於下週五統一更新。</a:t>
                      </a:r>
                      <a:endParaRPr lang="en-US" altLang="zh-TW" sz="10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28600" indent="-2286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altLang="zh-TW" sz="1000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6/25</a:t>
                      </a:r>
                      <a:r>
                        <a:rPr lang="zh-TW" altLang="en-US" sz="1000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（四）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題目與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OpenStack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不相關者，最後修改期限（否則將婉拒議程贊助）</a:t>
                      </a:r>
                      <a:endParaRPr lang="en-US" altLang="zh-TW" sz="10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28600" indent="-2286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altLang="zh-TW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7/3(</a:t>
                      </a:r>
                      <a:r>
                        <a:rPr lang="zh-TW" altLang="en-US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lang="en-US" altLang="zh-TW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大會攤位抽籤報名截止（以決定抽籤地點）。</a:t>
                      </a:r>
                      <a:endParaRPr lang="en-US" altLang="zh-TW" sz="10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28600" indent="-2286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altLang="zh-TW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7/8(</a:t>
                      </a:r>
                      <a:r>
                        <a:rPr lang="zh-TW" altLang="en-US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en-US" altLang="zh-TW" sz="1000" b="1" strike="sngStrike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14:30~16:30</a:t>
                      </a:r>
                      <a:r>
                        <a:rPr lang="en-US" altLang="zh-TW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13:30~14:30 @ iThome</a:t>
                      </a:r>
                      <a:r>
                        <a:rPr lang="en-US" altLang="zh-TW" sz="1000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000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請贊助商派任代表參與攤位抽籤。若無代表參與抽籤，將由 活動小組隨機配攤，事後不得有任何異議。</a:t>
                      </a:r>
                      <a:endParaRPr lang="en-US" altLang="zh-TW" sz="10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altLang="zh-TW" sz="1000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7/24</a:t>
                      </a:r>
                      <a:r>
                        <a:rPr lang="zh-TW" altLang="en-US" sz="1000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（五）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策展佈置物輸出素材繳交截止；逾期視同放棄。</a:t>
                      </a:r>
                    </a:p>
                    <a:p>
                      <a:pPr marL="228600" indent="-2286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altLang="zh-TW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07/31(</a:t>
                      </a:r>
                      <a:r>
                        <a:rPr lang="zh-TW" altLang="en-US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r>
                        <a:rPr lang="en-US" altLang="zh-TW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)18:00</a:t>
                      </a:r>
                      <a:r>
                        <a:rPr lang="zh-TW" altLang="en-US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前</a:t>
                      </a:r>
                      <a:r>
                        <a:rPr lang="en-US" altLang="zh-TW" sz="1000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000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確認對電源、網路或影音設備的特殊需求（需自行負擔相應額外支出）</a:t>
                      </a:r>
                    </a:p>
                    <a:p>
                      <a:pPr marL="228600" indent="-2286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altLang="zh-TW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8/4(</a:t>
                      </a:r>
                      <a:r>
                        <a:rPr lang="zh-TW" altLang="en-US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)18:00</a:t>
                      </a:r>
                      <a:r>
                        <a:rPr lang="zh-TW" altLang="en-US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前</a:t>
                      </a:r>
                      <a:r>
                        <a:rPr lang="en-US" altLang="zh-TW" sz="1000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000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將實體文宣、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DM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或問卷寄達 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iThome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辦公室（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10457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台北市中山區南京東路二段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號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樓）；文宣尺寸需小於等於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A4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，最多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張紙）。規格不符將於活動進場時退回攤位；繳交逾期者視同放棄。</a:t>
                      </a:r>
                    </a:p>
                    <a:p>
                      <a:pPr marL="228600" indent="-2286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altLang="zh-TW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8/10(</a:t>
                      </a:r>
                      <a:r>
                        <a:rPr lang="zh-TW" altLang="en-US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 10:30~18:30</a:t>
                      </a:r>
                      <a:r>
                        <a:rPr lang="en-US" altLang="zh-TW" sz="1000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000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將攤位寄存物料貼上填妥之郵遞標籤寄達：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台北國際會議中心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樓服務台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收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註明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6/10</a:t>
                      </a:r>
                      <a:r>
                        <a:rPr lang="en-US" altLang="zh-TW" sz="1000" b="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OpenStack Day Taiwan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marL="228600" indent="-2286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altLang="zh-TW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8/11(</a:t>
                      </a:r>
                      <a:r>
                        <a:rPr lang="zh-TW" altLang="en-US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 07:30~17:30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活動當日展覽與演講。</a:t>
                      </a:r>
                      <a:endParaRPr lang="en-US" altLang="zh-TW" sz="10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28600" indent="-2286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altLang="zh-TW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8/14(</a:t>
                      </a:r>
                      <a:r>
                        <a:rPr lang="zh-TW" altLang="en-US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lang="en-US" altLang="zh-TW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 15:00</a:t>
                      </a:r>
                      <a:r>
                        <a:rPr lang="zh-TW" altLang="en-US" sz="10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前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繳交可供來賓下載之演說講義；逾期視同放棄提供服務權利。</a:t>
                      </a:r>
                      <a:endParaRPr lang="en-US" altLang="zh-TW" sz="10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noFill/>
                  </a:tcPr>
                </a:tc>
              </a:tr>
              <a:tr h="254880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1" spc="-15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2548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6/15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6/16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6/17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6/18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6/19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6/20-21</a:t>
                      </a:r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2548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2548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6/22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6/23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6/24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6/25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6/26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6/27-28</a:t>
                      </a:r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254880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2548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6/29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6/30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7/1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7/2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7/3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7/4-5</a:t>
                      </a:r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254880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2548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7/6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7/7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7/8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7/9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7/10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7/11-12</a:t>
                      </a:r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254880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2548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7/13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7/14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7/15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7/16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7/17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7/18-19</a:t>
                      </a:r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254880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b="1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2548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7/20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7/21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7/22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7/23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7/24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7/25-26</a:t>
                      </a:r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254880">
                <a:tc>
                  <a:txBody>
                    <a:bodyPr/>
                    <a:lstStyle/>
                    <a:p>
                      <a:pPr algn="ctr"/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10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2548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7/27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7/28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7/29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7/30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7/31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8/1-2</a:t>
                      </a:r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254880">
                <a:tc>
                  <a:txBody>
                    <a:bodyPr/>
                    <a:lstStyle/>
                    <a:p>
                      <a:pPr algn="ctr"/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2548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8/3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8/4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8/5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8/6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8/7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8/8-9</a:t>
                      </a:r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254880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2548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8/10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8/11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8/12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8/13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8/14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8/15-16</a:t>
                      </a:r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28600" indent="-228600" algn="l"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endParaRPr lang="zh-TW" altLang="en-US" sz="1200" dirty="0">
                        <a:solidFill>
                          <a:srgbClr val="0070C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noFill/>
                  </a:tcPr>
                </a:tc>
              </a:tr>
              <a:tr h="2548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Day</a:t>
                      </a:r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sz="1000" b="1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28600" indent="-228600" algn="l"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endParaRPr lang="zh-TW" altLang="en-US" sz="1200" dirty="0">
                        <a:solidFill>
                          <a:srgbClr val="0070C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1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F7F7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800"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16237</TotalTime>
  <Words>668</Words>
  <Application>Microsoft Office PowerPoint</Application>
  <PresentationFormat>如螢幕大小 (4:3)</PresentationFormat>
  <Paragraphs>275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自訂設計</vt:lpstr>
      <vt:lpstr>6/24 Meeting Agenda</vt:lpstr>
      <vt:lpstr>Attendees</vt:lpstr>
      <vt:lpstr>OpenStack Party</vt:lpstr>
      <vt:lpstr>Sponsor topic</vt:lpstr>
      <vt:lpstr>Guest Speaker status and topic discussion</vt:lpstr>
      <vt:lpstr>Workshop &amp; Foundation Booth</vt:lpstr>
      <vt:lpstr>Gift</vt:lpstr>
      <vt:lpstr>Agenda</vt:lpstr>
      <vt:lpstr>Schedule</vt:lpstr>
      <vt:lpstr>Next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Chris</dc:creator>
  <cp:keywords>iThome</cp:keywords>
  <cp:lastModifiedBy>Chris Huang</cp:lastModifiedBy>
  <cp:revision>2260</cp:revision>
  <cp:lastPrinted>2015-05-07T01:38:28Z</cp:lastPrinted>
  <dcterms:created xsi:type="dcterms:W3CDTF">2011-03-07T10:37:01Z</dcterms:created>
  <dcterms:modified xsi:type="dcterms:W3CDTF">2015-06-24T09:17:12Z</dcterms:modified>
</cp:coreProperties>
</file>