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933" r:id="rId2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141"/>
    <a:srgbClr val="C00000"/>
    <a:srgbClr val="E1473B"/>
    <a:srgbClr val="FFFFCC"/>
    <a:srgbClr val="931A12"/>
    <a:srgbClr val="E7574E"/>
    <a:srgbClr val="6E6E6E"/>
    <a:srgbClr val="FFFFFF"/>
    <a:srgbClr val="D62D21"/>
    <a:srgbClr val="CF2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9" autoAdjust="0"/>
    <p:restoredTop sz="96412" autoAdjust="0"/>
  </p:normalViewPr>
  <p:slideViewPr>
    <p:cSldViewPr>
      <p:cViewPr varScale="1">
        <p:scale>
          <a:sx n="84" d="100"/>
          <a:sy n="84" d="100"/>
        </p:scale>
        <p:origin x="-17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910" y="-90"/>
      </p:cViewPr>
      <p:guideLst>
        <p:guide orient="horz" pos="3129"/>
        <p:guide orient="horz" pos="3127"/>
        <p:guide pos="214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881415B8-7FF6-42BA-9F9E-7ECE92F95D96}" type="datetimeFigureOut">
              <a:rPr lang="zh-TW" altLang="en-US"/>
              <a:pPr>
                <a:defRPr/>
              </a:pPr>
              <a:t>2015/5/25</a:t>
            </a:fld>
            <a:endParaRPr lang="en-US" altLang="zh-TW" dirty="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92652F3-3F0F-4FBF-A85D-63CDF7993F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3111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60A1E4E-91E5-4210-AB7C-09F1D5E40ED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57131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3704" y="590823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lang="zh-TW" altLang="en-US" sz="5400">
                <a:ln>
                  <a:noFill/>
                </a:ln>
              </a:defRPr>
            </a:lvl1pPr>
          </a:lstStyle>
          <a:p>
            <a:pPr lvl="0" algn="l" eaLnBrk="0" fontAlgn="base" hangingPunct="0">
              <a:spcAft>
                <a:spcPct val="0"/>
              </a:spcAft>
            </a:pPr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3704" y="44624"/>
            <a:ext cx="6815217" cy="43204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>
              <a:buNone/>
              <a:defRPr kumimoji="1" lang="zh-TW" altLang="en-US" sz="24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marL="0" lvl="0" indent="0" eaLnBrk="0" fontAlgn="base" hangingPunct="0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823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 txBox="1">
            <a:spLocks/>
          </p:cNvSpPr>
          <p:nvPr userDrawn="1"/>
        </p:nvSpPr>
        <p:spPr>
          <a:xfrm rot="10800000" flipH="1" flipV="1">
            <a:off x="-1" y="1052735"/>
            <a:ext cx="251522" cy="5400601"/>
          </a:xfrm>
          <a:prstGeom prst="rect">
            <a:avLst/>
          </a:prstGeom>
          <a:solidFill>
            <a:srgbClr val="E7574E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7" name="標題 1"/>
          <p:cNvSpPr txBox="1">
            <a:spLocks/>
          </p:cNvSpPr>
          <p:nvPr userDrawn="1"/>
        </p:nvSpPr>
        <p:spPr>
          <a:xfrm rot="10800000" flipH="1" flipV="1">
            <a:off x="-4" y="980727"/>
            <a:ext cx="251522" cy="309634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4" name="標題 1"/>
          <p:cNvSpPr txBox="1">
            <a:spLocks/>
          </p:cNvSpPr>
          <p:nvPr userDrawn="1"/>
        </p:nvSpPr>
        <p:spPr>
          <a:xfrm rot="10800000" flipH="1" flipV="1">
            <a:off x="8676457" y="1052734"/>
            <a:ext cx="467544" cy="4752529"/>
          </a:xfrm>
          <a:prstGeom prst="rect">
            <a:avLst/>
          </a:prstGeom>
          <a:solidFill>
            <a:srgbClr val="E7574E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5" name="對角線條紋 14"/>
          <p:cNvSpPr/>
          <p:nvPr userDrawn="1"/>
        </p:nvSpPr>
        <p:spPr>
          <a:xfrm>
            <a:off x="0" y="3068960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對角線條紋 15"/>
          <p:cNvSpPr/>
          <p:nvPr userDrawn="1"/>
        </p:nvSpPr>
        <p:spPr>
          <a:xfrm>
            <a:off x="0" y="836712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389693" cy="825458"/>
          </a:xfrm>
        </p:spPr>
        <p:txBody>
          <a:bodyPr/>
          <a:lstStyle>
            <a:lvl1pPr>
              <a:defRPr sz="4000">
                <a:solidFill>
                  <a:srgbClr val="E1473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112568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10" name="Picture 2" descr="首頁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6555786"/>
            <a:ext cx="864096" cy="18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6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528" y="3284984"/>
            <a:ext cx="4896544" cy="431528"/>
          </a:xfrm>
        </p:spPr>
        <p:txBody>
          <a:bodyPr anchor="t">
            <a:noAutofit/>
          </a:bodyPr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華康粗黑體" panose="020B0709000000000000" pitchFamily="49" charset="-12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4896544" cy="2376264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49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8072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38600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14528" y="980728"/>
            <a:ext cx="4038600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04448" y="6286275"/>
            <a:ext cx="539552" cy="455093"/>
          </a:xfrm>
          <a:prstGeom prst="rect">
            <a:avLst/>
          </a:prstGeom>
        </p:spPr>
        <p:txBody>
          <a:bodyPr/>
          <a:lstStyle/>
          <a:p>
            <a:fld id="{847ECCB7-99D0-474E-9DE8-72238BF25D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27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8072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4040188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520" y="1620490"/>
            <a:ext cx="4040188" cy="47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499992" y="980728"/>
            <a:ext cx="4041775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499992" y="1620490"/>
            <a:ext cx="4041775" cy="47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04448" y="6286275"/>
            <a:ext cx="539552" cy="455093"/>
          </a:xfrm>
          <a:prstGeom prst="rect">
            <a:avLst/>
          </a:prstGeom>
        </p:spPr>
        <p:txBody>
          <a:bodyPr/>
          <a:lstStyle/>
          <a:p>
            <a:fld id="{847ECCB7-99D0-474E-9DE8-72238BF25D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99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02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 userDrawn="1"/>
        </p:nvSpPr>
        <p:spPr>
          <a:xfrm rot="10800000" flipH="1" flipV="1">
            <a:off x="-1" y="0"/>
            <a:ext cx="9143999" cy="105273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9" name="圓角化對角線角落矩形 8"/>
          <p:cNvSpPr/>
          <p:nvPr userDrawn="1"/>
        </p:nvSpPr>
        <p:spPr>
          <a:xfrm rot="10800000" flipH="1" flipV="1">
            <a:off x="251520" y="260648"/>
            <a:ext cx="8892480" cy="4680520"/>
          </a:xfrm>
          <a:prstGeom prst="round2DiagRect">
            <a:avLst>
              <a:gd name="adj1" fmla="val 8717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 userDrawn="1"/>
        </p:nvSpPr>
        <p:spPr>
          <a:xfrm>
            <a:off x="0" y="5805264"/>
            <a:ext cx="9143999" cy="105273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6" name="圓角化對角線角落矩形 5"/>
          <p:cNvSpPr/>
          <p:nvPr userDrawn="1"/>
        </p:nvSpPr>
        <p:spPr>
          <a:xfrm>
            <a:off x="0" y="1772816"/>
            <a:ext cx="8676456" cy="4680520"/>
          </a:xfrm>
          <a:prstGeom prst="round2DiagRect">
            <a:avLst>
              <a:gd name="adj1" fmla="val 8717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251520" y="0"/>
            <a:ext cx="8892480" cy="9807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67544" y="260647"/>
            <a:ext cx="8676456" cy="7920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/>
          <a:lstStyle/>
          <a:p>
            <a:pPr lvl="0" algn="l" eaLnBrk="0" fontAlgn="base" hangingPunct="0">
              <a:spcAft>
                <a:spcPct val="0"/>
              </a:spcAft>
            </a:pPr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052735"/>
            <a:ext cx="8208912" cy="54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 userDrawn="1"/>
        </p:nvSpPr>
        <p:spPr>
          <a:xfrm rot="10800000" flipH="1" flipV="1">
            <a:off x="-1" y="1052735"/>
            <a:ext cx="251522" cy="540060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5" name="標題 1"/>
          <p:cNvSpPr txBox="1">
            <a:spLocks/>
          </p:cNvSpPr>
          <p:nvPr userDrawn="1"/>
        </p:nvSpPr>
        <p:spPr>
          <a:xfrm rot="10800000" flipH="1" flipV="1">
            <a:off x="8676457" y="1052734"/>
            <a:ext cx="467544" cy="475252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6" name="對角線條紋 15"/>
          <p:cNvSpPr/>
          <p:nvPr userDrawn="1"/>
        </p:nvSpPr>
        <p:spPr>
          <a:xfrm>
            <a:off x="0" y="3068960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對角線條紋 18"/>
          <p:cNvSpPr/>
          <p:nvPr userDrawn="1"/>
        </p:nvSpPr>
        <p:spPr>
          <a:xfrm>
            <a:off x="0" y="836712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Rectangle 15"/>
          <p:cNvSpPr>
            <a:spLocks noChangeArrowheads="1"/>
          </p:cNvSpPr>
          <p:nvPr userDrawn="1"/>
        </p:nvSpPr>
        <p:spPr bwMode="auto">
          <a:xfrm>
            <a:off x="2123728" y="6495147"/>
            <a:ext cx="50400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altLang="zh-TW" sz="1000" b="0" baseline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OpenStack Day Taiwan 2015</a:t>
            </a:r>
            <a:r>
              <a:rPr lang="en-US" altLang="zh-TW" sz="1000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@ TICC, 11</a:t>
            </a:r>
            <a:r>
              <a:rPr lang="en-US" altLang="zh-TW" sz="1000" b="0" baseline="300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US" altLang="zh-TW" sz="1000" b="0" baseline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Aug.</a:t>
            </a:r>
            <a:r>
              <a:rPr lang="en-US" altLang="zh-TW" sz="1000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2015</a:t>
            </a:r>
            <a:endParaRPr lang="zh-TW" altLang="en-US" sz="1000" b="1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微軟正黑體" pitchFamily="34" charset="-12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3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lang="zh-TW" altLang="en-US" sz="4800" b="0" kern="1200" cap="none" spc="0" baseline="0">
          <a:ln>
            <a:noFill/>
          </a:ln>
          <a:solidFill>
            <a:schemeClr val="tx1">
              <a:lumMod val="50000"/>
              <a:lumOff val="50000"/>
            </a:schemeClr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825458"/>
          </a:xfrm>
        </p:spPr>
        <p:txBody>
          <a:bodyPr/>
          <a:lstStyle/>
          <a:p>
            <a:r>
              <a:rPr lang="en-US" altLang="zh-TW" sz="3200" b="1" dirty="0" smtClean="0"/>
              <a:t>OpenStack Day Taiwan 2015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贊助申請書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32673"/>
              </p:ext>
            </p:extLst>
          </p:nvPr>
        </p:nvGraphicFramePr>
        <p:xfrm>
          <a:off x="395289" y="1124744"/>
          <a:ext cx="8065143" cy="507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335"/>
                <a:gridCol w="1831409"/>
                <a:gridCol w="904895"/>
                <a:gridCol w="1809858"/>
                <a:gridCol w="854438"/>
                <a:gridCol w="1872208"/>
              </a:tblGrid>
              <a:tr h="404824"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 司 名 稱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發票抬頭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統一編號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824"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 訊 地 址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主要聯絡人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電話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0118"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參展公約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228600" indent="-2286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zh-TW" sz="1200" kern="100" spc="-30" dirty="0" smtClean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參加</a:t>
                      </a:r>
                      <a:r>
                        <a:rPr lang="zh-TW" sz="1200" kern="100" spc="-30" baseline="0" dirty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資格：國內外註冊登記之合法廠商。且為尊重智慧財產權，無涉及仿冒商標及侵犯他人專利之公司</a:t>
                      </a:r>
                      <a:r>
                        <a:rPr lang="zh-TW" sz="1200" kern="100" spc="-30" baseline="0" dirty="0" smtClean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。</a:t>
                      </a:r>
                      <a:endParaRPr lang="en-US" altLang="zh-TW" sz="1200" kern="100" spc="-30" baseline="0" dirty="0" smtClean="0">
                        <a:effectLst/>
                        <a:latin typeface="Segoe UI"/>
                        <a:ea typeface="微軟正黑體"/>
                        <a:cs typeface="Segoe UI"/>
                      </a:endParaRPr>
                    </a:p>
                    <a:p>
                      <a:pPr marL="228600" indent="-2286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zh-TW" sz="1200" kern="100" dirty="0" smtClean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為</a:t>
                      </a:r>
                      <a:r>
                        <a:rPr lang="zh-TW" sz="1200" kern="100" dirty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維護本展品質，不得展出與主題不相符合之產品及違禁品，若主辦單位查明屬實，將取消其展出資格，參展廠商自負一切賠償責任</a:t>
                      </a:r>
                      <a:r>
                        <a:rPr lang="en-US" sz="1200" kern="100" dirty="0">
                          <a:effectLst/>
                          <a:latin typeface="Segoe UI"/>
                          <a:ea typeface="微軟正黑體"/>
                          <a:cs typeface="Times New Roman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攤位裝潢費用與申請設備費用</a:t>
                      </a:r>
                      <a:r>
                        <a:rPr lang="en-US" sz="1200" kern="100" dirty="0">
                          <a:effectLst/>
                          <a:latin typeface="Segoe UI"/>
                          <a:ea typeface="微軟正黑體"/>
                          <a:cs typeface="Times New Roman"/>
                        </a:rPr>
                        <a:t>)</a:t>
                      </a:r>
                      <a:r>
                        <a:rPr lang="zh-TW" sz="1200" kern="100" dirty="0" smtClean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。</a:t>
                      </a:r>
                      <a:endParaRPr lang="en-US" altLang="zh-TW" sz="1200" kern="100" dirty="0" smtClean="0">
                        <a:effectLst/>
                        <a:latin typeface="Segoe UI"/>
                        <a:ea typeface="微軟正黑體"/>
                        <a:cs typeface="Segoe UI"/>
                      </a:endParaRPr>
                    </a:p>
                    <a:p>
                      <a:pPr marL="228600" indent="-2286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zh-TW" sz="1200" kern="100" dirty="0" smtClean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展出</a:t>
                      </a:r>
                      <a:r>
                        <a:rPr lang="zh-TW" sz="1200" kern="100" dirty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期間不得提前撤場或延誤展場開始時限</a:t>
                      </a:r>
                      <a:r>
                        <a:rPr lang="zh-TW" sz="1200" kern="100" dirty="0" smtClean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。</a:t>
                      </a:r>
                      <a:endParaRPr lang="en-US" altLang="zh-TW" sz="1200" kern="100" dirty="0" smtClean="0">
                        <a:effectLst/>
                        <a:latin typeface="Segoe UI"/>
                        <a:ea typeface="微軟正黑體"/>
                        <a:cs typeface="Segoe UI"/>
                      </a:endParaRPr>
                    </a:p>
                    <a:p>
                      <a:pPr marL="228600" indent="-2286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zh-TW" sz="1200" kern="100" dirty="0" smtClean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展示</a:t>
                      </a:r>
                      <a:r>
                        <a:rPr lang="zh-TW" sz="1200" kern="100" dirty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範圍：參展廠商之展示品僅限於各自攤位內及大會指定區域，不得在攤位以外地區如公共設施、走道或牆柱上陳列、展示、張貼任何宣導物品，或於教室出入口禁止區內進行任何型式宣傳、學員名單蒐集；如有違反，主辦單位得強制清除</a:t>
                      </a:r>
                      <a:r>
                        <a:rPr lang="zh-TW" sz="1200" kern="100" dirty="0" smtClean="0">
                          <a:effectLst/>
                          <a:latin typeface="Segoe UI"/>
                          <a:ea typeface="微軟正黑體"/>
                          <a:cs typeface="Segoe UI"/>
                        </a:rPr>
                        <a:t>。</a:t>
                      </a:r>
                      <a:endParaRPr lang="en-US" altLang="zh-TW" sz="1200" kern="100" dirty="0" smtClean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228600" indent="-2286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zh-TW" altLang="en-US" sz="12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台灣時間 </a:t>
                      </a:r>
                      <a:r>
                        <a:rPr lang="en-US" altLang="zh-TW" sz="12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2015</a:t>
                      </a:r>
                      <a:r>
                        <a:rPr lang="zh-TW" altLang="en-US" sz="12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altLang="zh-TW" sz="12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5</a:t>
                      </a:r>
                      <a:r>
                        <a:rPr lang="zh-TW" altLang="en-US" sz="12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altLang="zh-TW" sz="12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25</a:t>
                      </a:r>
                      <a:r>
                        <a:rPr lang="zh-TW" altLang="en-US" sz="12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日上午十點起開始受理贊助申請，請將本申請書填妥，以附件形式寄至</a:t>
                      </a:r>
                      <a:r>
                        <a:rPr lang="zh-TW" altLang="en-US" sz="1200" b="1" kern="100" baseline="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 ：</a:t>
                      </a:r>
                      <a:r>
                        <a:rPr lang="en-US" altLang="zh-TW" sz="1200" b="1" kern="100" baseline="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openstack@mail.ithome.com.tw</a:t>
                      </a:r>
                      <a:endParaRPr lang="en-US" altLang="zh-TW" sz="1200" b="1" kern="100" dirty="0" smtClean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endParaRPr lang="zh-TW" sz="105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endParaRPr lang="zh-TW" sz="105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endParaRPr lang="zh-TW" sz="105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endParaRPr lang="zh-TW" sz="105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/>
                </a:tc>
              </a:tr>
              <a:tr h="2226234"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贊助等級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□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鑽石級</a:t>
                      </a:r>
                      <a:r>
                        <a:rPr lang="en-US" altLang="zh-TW" sz="1200" kern="100" baseline="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$350,000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□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白金級</a:t>
                      </a: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$200,000</a:t>
                      </a:r>
                      <a:endParaRPr lang="zh-TW" altLang="zh-TW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□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白金級</a:t>
                      </a: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$180,000</a:t>
                      </a:r>
                      <a:endParaRPr lang="zh-TW" altLang="zh-TW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□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黃金級</a:t>
                      </a: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$150,000</a:t>
                      </a:r>
                      <a:endParaRPr lang="zh-TW" altLang="zh-TW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□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黃金級</a:t>
                      </a: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$120,000</a:t>
                      </a:r>
                      <a:endParaRPr lang="zh-TW" altLang="zh-TW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□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銀級　</a:t>
                      </a:r>
                      <a:r>
                        <a:rPr lang="zh-TW" altLang="en-US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   </a:t>
                      </a:r>
                      <a:r>
                        <a:rPr lang="en-US" altLang="zh-TW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$70,000</a:t>
                      </a:r>
                      <a:endParaRPr lang="zh-TW" altLang="zh-TW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5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保證事項：本公司已知悉並承諾遵守本活動之各項規定，如有違反規定，本公司同意立即依主辦單位之要求終止展出。</a:t>
                      </a: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此致</a:t>
                      </a: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公司印章：</a:t>
                      </a: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承辦人簽章：</a:t>
                      </a:r>
                      <a:endParaRPr lang="en-US" altLang="zh-TW" sz="105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中華民國</a:t>
                      </a:r>
                      <a:r>
                        <a:rPr lang="en-US" altLang="zh-TW" sz="105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104</a:t>
                      </a:r>
                      <a:r>
                        <a:rPr lang="zh-TW" altLang="en-US" sz="105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               月               日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endParaRPr lang="zh-TW" sz="105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endParaRPr lang="zh-TW" sz="105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endParaRPr lang="zh-TW" sz="105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5267" marR="15267" marT="0" marB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51520" y="6237312"/>
            <a:ext cx="83529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zh-TW" sz="1050" u="sng" kern="100" dirty="0">
                <a:latin typeface="Calibri"/>
                <a:ea typeface="微軟正黑體"/>
                <a:cs typeface="Times New Roman"/>
              </a:rPr>
              <a:t>雙方同意因</a:t>
            </a:r>
            <a:r>
              <a:rPr lang="zh-TW" altLang="zh-TW" sz="1050" u="sng" kern="100" dirty="0">
                <a:latin typeface="Calibri"/>
                <a:ea typeface="微軟正黑體"/>
                <a:cs typeface="Arial"/>
              </a:rPr>
              <a:t>本</a:t>
            </a:r>
            <a:r>
              <a:rPr lang="zh-TW" altLang="zh-TW" sz="1050" u="sng" kern="100" dirty="0">
                <a:solidFill>
                  <a:srgbClr val="000000"/>
                </a:solidFill>
                <a:latin typeface="Calibri"/>
                <a:ea typeface="微軟正黑體"/>
                <a:cs typeface="Times New Roman"/>
              </a:rPr>
              <a:t>報價單</a:t>
            </a:r>
            <a:r>
              <a:rPr lang="zh-TW" altLang="zh-TW" sz="1050" u="sng" kern="100" dirty="0">
                <a:latin typeface="Calibri"/>
                <a:ea typeface="微軟正黑體"/>
                <a:cs typeface="Times New Roman"/>
              </a:rPr>
              <a:t>而涉訟時，以臺灣臺北地方法院為第一審管轄法院。</a:t>
            </a:r>
            <a:endParaRPr lang="zh-TW" altLang="zh-TW" sz="1050" u="sng" kern="100" dirty="0">
              <a:effectLst/>
              <a:latin typeface="Calibri"/>
              <a:ea typeface="新細明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1278629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15572</TotalTime>
  <Words>292</Words>
  <Application>Microsoft Office PowerPoint</Application>
  <PresentationFormat>如螢幕大小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自訂設計</vt:lpstr>
      <vt:lpstr>OpenStack Day Taiwan 2015 贊助申請書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Chris</dc:creator>
  <cp:keywords>iThome</cp:keywords>
  <cp:lastModifiedBy>Chris Huang</cp:lastModifiedBy>
  <cp:revision>2129</cp:revision>
  <cp:lastPrinted>2015-05-07T01:38:28Z</cp:lastPrinted>
  <dcterms:created xsi:type="dcterms:W3CDTF">2011-03-07T10:37:01Z</dcterms:created>
  <dcterms:modified xsi:type="dcterms:W3CDTF">2015-05-25T01:26:13Z</dcterms:modified>
</cp:coreProperties>
</file>