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handoutMasterIdLst>
    <p:handoutMasterId r:id="rId26"/>
  </p:handoutMasterIdLst>
  <p:sldIdLst>
    <p:sldId id="860" r:id="rId2"/>
    <p:sldId id="897" r:id="rId3"/>
    <p:sldId id="782" r:id="rId4"/>
    <p:sldId id="862" r:id="rId5"/>
    <p:sldId id="896" r:id="rId6"/>
    <p:sldId id="794" r:id="rId7"/>
    <p:sldId id="894" r:id="rId8"/>
    <p:sldId id="874" r:id="rId9"/>
    <p:sldId id="877" r:id="rId10"/>
    <p:sldId id="889" r:id="rId11"/>
    <p:sldId id="890" r:id="rId12"/>
    <p:sldId id="878" r:id="rId13"/>
    <p:sldId id="881" r:id="rId14"/>
    <p:sldId id="882" r:id="rId15"/>
    <p:sldId id="883" r:id="rId16"/>
    <p:sldId id="884" r:id="rId17"/>
    <p:sldId id="886" r:id="rId18"/>
    <p:sldId id="899" r:id="rId19"/>
    <p:sldId id="930" r:id="rId20"/>
    <p:sldId id="901" r:id="rId21"/>
    <p:sldId id="902" r:id="rId22"/>
    <p:sldId id="916" r:id="rId23"/>
    <p:sldId id="898" r:id="rId24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9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473B"/>
    <a:srgbClr val="C00000"/>
    <a:srgbClr val="FFFFCC"/>
    <a:srgbClr val="931A12"/>
    <a:srgbClr val="E7574E"/>
    <a:srgbClr val="E15141"/>
    <a:srgbClr val="6E6E6E"/>
    <a:srgbClr val="FFFFFF"/>
    <a:srgbClr val="D62D21"/>
    <a:srgbClr val="CF2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99" autoAdjust="0"/>
    <p:restoredTop sz="96412" autoAdjust="0"/>
  </p:normalViewPr>
  <p:slideViewPr>
    <p:cSldViewPr>
      <p:cViewPr>
        <p:scale>
          <a:sx n="100" d="100"/>
          <a:sy n="100" d="100"/>
        </p:scale>
        <p:origin x="-12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910" y="-90"/>
      </p:cViewPr>
      <p:guideLst>
        <p:guide orient="horz" pos="3129"/>
        <p:guide orient="horz" pos="3127"/>
        <p:guide pos="214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F36C9-B04F-43DE-B272-151B57990613}" type="doc">
      <dgm:prSet loTypeId="urn:microsoft.com/office/officeart/2005/8/layout/arrow2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EFF7015-9E84-4170-9807-51C7FA1FB1EB}">
      <dgm:prSet phldrT="[文字]" custT="1"/>
      <dgm:spPr/>
      <dgm:t>
        <a:bodyPr/>
        <a:lstStyle/>
        <a:p>
          <a:r>
            <a:rPr lang="zh-TW" alt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電話提醒</a:t>
          </a:r>
          <a:endParaRPr lang="zh-TW" altLang="en-US" sz="11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BE52A5-7326-4023-981F-B0B510A3FA4F}" type="parTrans" cxnId="{BA8713CD-D4A6-49F0-B8C6-4BECE20939C6}">
      <dgm:prSet/>
      <dgm:spPr/>
      <dgm:t>
        <a:bodyPr/>
        <a:lstStyle/>
        <a:p>
          <a:endParaRPr lang="zh-TW" altLang="en-US" sz="1100"/>
        </a:p>
      </dgm:t>
    </dgm:pt>
    <dgm:pt modelId="{DF0EE486-86B2-466E-AE41-1BE3645FE4AD}" type="sibTrans" cxnId="{BA8713CD-D4A6-49F0-B8C6-4BECE20939C6}">
      <dgm:prSet/>
      <dgm:spPr/>
      <dgm:t>
        <a:bodyPr/>
        <a:lstStyle/>
        <a:p>
          <a:endParaRPr lang="zh-TW" altLang="en-US" sz="1100"/>
        </a:p>
      </dgm:t>
    </dgm:pt>
    <dgm:pt modelId="{1F388A3A-0BBC-47CF-A505-793005A9CA98}">
      <dgm:prSet phldrT="[文字]" custT="1"/>
      <dgm:spPr/>
      <dgm:t>
        <a:bodyPr/>
        <a:lstStyle/>
        <a:p>
          <a:r>
            <a:rPr lang="zh-TW" alt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電郵提醒</a:t>
          </a:r>
          <a:endParaRPr lang="zh-TW" altLang="en-US" sz="11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6ACFD6-E486-4FF6-AB64-175A704A4539}" type="parTrans" cxnId="{9A8579F7-41C4-4D1B-A23C-176DA728926A}">
      <dgm:prSet/>
      <dgm:spPr/>
      <dgm:t>
        <a:bodyPr/>
        <a:lstStyle/>
        <a:p>
          <a:endParaRPr lang="zh-TW" altLang="en-US" sz="1100"/>
        </a:p>
      </dgm:t>
    </dgm:pt>
    <dgm:pt modelId="{43183CB6-CF77-4CBE-BE7C-8CA91EAC9A28}" type="sibTrans" cxnId="{9A8579F7-41C4-4D1B-A23C-176DA728926A}">
      <dgm:prSet/>
      <dgm:spPr/>
      <dgm:t>
        <a:bodyPr/>
        <a:lstStyle/>
        <a:p>
          <a:endParaRPr lang="zh-TW" altLang="en-US" sz="1100"/>
        </a:p>
      </dgm:t>
    </dgm:pt>
    <dgm:pt modelId="{7BA245A6-2D8C-435B-B80D-4BB2BE0C75D8}">
      <dgm:prSet phldrT="[文字]" custT="1"/>
      <dgm:spPr/>
      <dgm:t>
        <a:bodyPr/>
        <a:lstStyle/>
        <a:p>
          <a:r>
            <a:rPr lang="zh-TW" alt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簡訊提醒</a:t>
          </a:r>
          <a:endParaRPr lang="zh-TW" altLang="en-US" sz="11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220E82-901A-47EB-8909-19ED7683795A}" type="parTrans" cxnId="{45390C48-2419-49D6-B664-3D7CB0578AA9}">
      <dgm:prSet/>
      <dgm:spPr/>
      <dgm:t>
        <a:bodyPr/>
        <a:lstStyle/>
        <a:p>
          <a:endParaRPr lang="zh-TW" altLang="en-US" sz="1100"/>
        </a:p>
      </dgm:t>
    </dgm:pt>
    <dgm:pt modelId="{76595261-9298-41FE-9286-EC03030E2A43}" type="sibTrans" cxnId="{45390C48-2419-49D6-B664-3D7CB0578AA9}">
      <dgm:prSet/>
      <dgm:spPr/>
      <dgm:t>
        <a:bodyPr/>
        <a:lstStyle/>
        <a:p>
          <a:endParaRPr lang="zh-TW" altLang="en-US" sz="1100"/>
        </a:p>
      </dgm:t>
    </dgm:pt>
    <dgm:pt modelId="{1D287F54-6039-4A9F-951E-E9BF62899606}">
      <dgm:prSet phldrT="[文字]" custT="1"/>
      <dgm:spPr/>
      <dgm:t>
        <a:bodyPr/>
        <a:lstStyle/>
        <a:p>
          <a:r>
            <a:rPr lang="zh-TW" alt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最終出席</a:t>
          </a:r>
          <a:endParaRPr lang="zh-TW" altLang="en-US" sz="11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2CFA8C-ABDA-4C95-A0CC-0C7E00EC3C2E}" type="parTrans" cxnId="{632FA337-E850-4F42-A71A-5451DBD5790E}">
      <dgm:prSet/>
      <dgm:spPr/>
      <dgm:t>
        <a:bodyPr/>
        <a:lstStyle/>
        <a:p>
          <a:endParaRPr lang="zh-TW" altLang="en-US" sz="1100"/>
        </a:p>
      </dgm:t>
    </dgm:pt>
    <dgm:pt modelId="{07BEE06E-FED0-4C32-9966-35477C364ED7}" type="sibTrans" cxnId="{632FA337-E850-4F42-A71A-5451DBD5790E}">
      <dgm:prSet/>
      <dgm:spPr/>
      <dgm:t>
        <a:bodyPr/>
        <a:lstStyle/>
        <a:p>
          <a:endParaRPr lang="zh-TW" altLang="en-US" sz="1100"/>
        </a:p>
      </dgm:t>
    </dgm:pt>
    <dgm:pt modelId="{2597D26F-A617-4B01-B805-56A12BBBD37E}" type="pres">
      <dgm:prSet presAssocID="{63FF36C9-B04F-43DE-B272-151B5799061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A41CC66-1DAF-494C-8B76-F3D0BE3F116F}" type="pres">
      <dgm:prSet presAssocID="{63FF36C9-B04F-43DE-B272-151B57990613}" presName="arrow" presStyleLbl="bgShp" presStyleIdx="0" presStyleCnt="1" custScaleX="126864" custLinFactNeighborX="-68825" custLinFactNeighborY="11328"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ECE998C0-9153-4A61-98D7-F5E5C477D1FE}" type="pres">
      <dgm:prSet presAssocID="{63FF36C9-B04F-43DE-B272-151B57990613}" presName="arrowDiagram4" presStyleCnt="0"/>
      <dgm:spPr/>
    </dgm:pt>
    <dgm:pt modelId="{01B0EC0D-1021-4DBA-902A-E5ED5C92DDD2}" type="pres">
      <dgm:prSet presAssocID="{CEFF7015-9E84-4170-9807-51C7FA1FB1EB}" presName="bullet4a" presStyleLbl="node1" presStyleIdx="0" presStyleCnt="4"/>
      <dgm:spPr/>
    </dgm:pt>
    <dgm:pt modelId="{CED1672F-AD0E-4E7A-BCB0-2AB1766090C4}" type="pres">
      <dgm:prSet presAssocID="{CEFF7015-9E84-4170-9807-51C7FA1FB1EB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E1EE23-8C03-41F6-A364-741D4B02BDE4}" type="pres">
      <dgm:prSet presAssocID="{1F388A3A-0BBC-47CF-A505-793005A9CA98}" presName="bullet4b" presStyleLbl="node1" presStyleIdx="1" presStyleCnt="4"/>
      <dgm:spPr/>
    </dgm:pt>
    <dgm:pt modelId="{7E5DB674-CDC8-4108-B608-D013FB66D58D}" type="pres">
      <dgm:prSet presAssocID="{1F388A3A-0BBC-47CF-A505-793005A9CA98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D32AB9-9154-4446-9D86-DCF8DD5A4F79}" type="pres">
      <dgm:prSet presAssocID="{7BA245A6-2D8C-435B-B80D-4BB2BE0C75D8}" presName="bullet4c" presStyleLbl="node1" presStyleIdx="2" presStyleCnt="4"/>
      <dgm:spPr/>
    </dgm:pt>
    <dgm:pt modelId="{77CB3D5B-3929-487A-9245-5F97A63CEC40}" type="pres">
      <dgm:prSet presAssocID="{7BA245A6-2D8C-435B-B80D-4BB2BE0C75D8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E13D8F-2FB7-4E32-B3DF-8AB2CFCCF6CB}" type="pres">
      <dgm:prSet presAssocID="{1D287F54-6039-4A9F-951E-E9BF62899606}" presName="bullet4d" presStyleLbl="node1" presStyleIdx="3" presStyleCnt="4"/>
      <dgm:spPr/>
    </dgm:pt>
    <dgm:pt modelId="{93CB76BA-8208-402E-BFB7-0AB128956B85}" type="pres">
      <dgm:prSet presAssocID="{1D287F54-6039-4A9F-951E-E9BF6289960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390C48-2419-49D6-B664-3D7CB0578AA9}" srcId="{63FF36C9-B04F-43DE-B272-151B57990613}" destId="{7BA245A6-2D8C-435B-B80D-4BB2BE0C75D8}" srcOrd="2" destOrd="0" parTransId="{5C220E82-901A-47EB-8909-19ED7683795A}" sibTransId="{76595261-9298-41FE-9286-EC03030E2A43}"/>
    <dgm:cxn modelId="{61419E11-56C9-4271-B70D-667254DFE9B0}" type="presOf" srcId="{1D287F54-6039-4A9F-951E-E9BF62899606}" destId="{93CB76BA-8208-402E-BFB7-0AB128956B85}" srcOrd="0" destOrd="0" presId="urn:microsoft.com/office/officeart/2005/8/layout/arrow2"/>
    <dgm:cxn modelId="{BA8713CD-D4A6-49F0-B8C6-4BECE20939C6}" srcId="{63FF36C9-B04F-43DE-B272-151B57990613}" destId="{CEFF7015-9E84-4170-9807-51C7FA1FB1EB}" srcOrd="0" destOrd="0" parTransId="{FFBE52A5-7326-4023-981F-B0B510A3FA4F}" sibTransId="{DF0EE486-86B2-466E-AE41-1BE3645FE4AD}"/>
    <dgm:cxn modelId="{9A8579F7-41C4-4D1B-A23C-176DA728926A}" srcId="{63FF36C9-B04F-43DE-B272-151B57990613}" destId="{1F388A3A-0BBC-47CF-A505-793005A9CA98}" srcOrd="1" destOrd="0" parTransId="{216ACFD6-E486-4FF6-AB64-175A704A4539}" sibTransId="{43183CB6-CF77-4CBE-BE7C-8CA91EAC9A28}"/>
    <dgm:cxn modelId="{7E92F48D-FCC9-4B3B-A1C8-796AFFA7932C}" type="presOf" srcId="{7BA245A6-2D8C-435B-B80D-4BB2BE0C75D8}" destId="{77CB3D5B-3929-487A-9245-5F97A63CEC40}" srcOrd="0" destOrd="0" presId="urn:microsoft.com/office/officeart/2005/8/layout/arrow2"/>
    <dgm:cxn modelId="{632FA337-E850-4F42-A71A-5451DBD5790E}" srcId="{63FF36C9-B04F-43DE-B272-151B57990613}" destId="{1D287F54-6039-4A9F-951E-E9BF62899606}" srcOrd="3" destOrd="0" parTransId="{0E2CFA8C-ABDA-4C95-A0CC-0C7E00EC3C2E}" sibTransId="{07BEE06E-FED0-4C32-9966-35477C364ED7}"/>
    <dgm:cxn modelId="{CB37901E-D425-4230-B3C8-56616500A3D0}" type="presOf" srcId="{63FF36C9-B04F-43DE-B272-151B57990613}" destId="{2597D26F-A617-4B01-B805-56A12BBBD37E}" srcOrd="0" destOrd="0" presId="urn:microsoft.com/office/officeart/2005/8/layout/arrow2"/>
    <dgm:cxn modelId="{30964BD2-D22C-4150-BB3F-A3D6828F2D16}" type="presOf" srcId="{CEFF7015-9E84-4170-9807-51C7FA1FB1EB}" destId="{CED1672F-AD0E-4E7A-BCB0-2AB1766090C4}" srcOrd="0" destOrd="0" presId="urn:microsoft.com/office/officeart/2005/8/layout/arrow2"/>
    <dgm:cxn modelId="{E3D3AEBB-BA0A-46D0-9BCB-EE0EA5DF1AF8}" type="presOf" srcId="{1F388A3A-0BBC-47CF-A505-793005A9CA98}" destId="{7E5DB674-CDC8-4108-B608-D013FB66D58D}" srcOrd="0" destOrd="0" presId="urn:microsoft.com/office/officeart/2005/8/layout/arrow2"/>
    <dgm:cxn modelId="{058356B9-4BCF-41EB-9310-6BA761F2DC9E}" type="presParOf" srcId="{2597D26F-A617-4B01-B805-56A12BBBD37E}" destId="{9A41CC66-1DAF-494C-8B76-F3D0BE3F116F}" srcOrd="0" destOrd="0" presId="urn:microsoft.com/office/officeart/2005/8/layout/arrow2"/>
    <dgm:cxn modelId="{DA32AE62-AB23-47B8-AF8D-A201E6EF45D9}" type="presParOf" srcId="{2597D26F-A617-4B01-B805-56A12BBBD37E}" destId="{ECE998C0-9153-4A61-98D7-F5E5C477D1FE}" srcOrd="1" destOrd="0" presId="urn:microsoft.com/office/officeart/2005/8/layout/arrow2"/>
    <dgm:cxn modelId="{601FCB99-1BC1-492C-84CA-029535083248}" type="presParOf" srcId="{ECE998C0-9153-4A61-98D7-F5E5C477D1FE}" destId="{01B0EC0D-1021-4DBA-902A-E5ED5C92DDD2}" srcOrd="0" destOrd="0" presId="urn:microsoft.com/office/officeart/2005/8/layout/arrow2"/>
    <dgm:cxn modelId="{B18F5B88-AAC7-499D-973F-733BF29B43AB}" type="presParOf" srcId="{ECE998C0-9153-4A61-98D7-F5E5C477D1FE}" destId="{CED1672F-AD0E-4E7A-BCB0-2AB1766090C4}" srcOrd="1" destOrd="0" presId="urn:microsoft.com/office/officeart/2005/8/layout/arrow2"/>
    <dgm:cxn modelId="{898B98D1-1B83-41F1-8575-14D3B16D578A}" type="presParOf" srcId="{ECE998C0-9153-4A61-98D7-F5E5C477D1FE}" destId="{D2E1EE23-8C03-41F6-A364-741D4B02BDE4}" srcOrd="2" destOrd="0" presId="urn:microsoft.com/office/officeart/2005/8/layout/arrow2"/>
    <dgm:cxn modelId="{A8745B2F-3C9C-4626-9849-C6E8EB81B11B}" type="presParOf" srcId="{ECE998C0-9153-4A61-98D7-F5E5C477D1FE}" destId="{7E5DB674-CDC8-4108-B608-D013FB66D58D}" srcOrd="3" destOrd="0" presId="urn:microsoft.com/office/officeart/2005/8/layout/arrow2"/>
    <dgm:cxn modelId="{2F751CFF-7BA8-471A-A60C-487B4659E2C4}" type="presParOf" srcId="{ECE998C0-9153-4A61-98D7-F5E5C477D1FE}" destId="{D7D32AB9-9154-4446-9D86-DCF8DD5A4F79}" srcOrd="4" destOrd="0" presId="urn:microsoft.com/office/officeart/2005/8/layout/arrow2"/>
    <dgm:cxn modelId="{99B038CB-241F-4C2C-AF13-4C7DC1E48592}" type="presParOf" srcId="{ECE998C0-9153-4A61-98D7-F5E5C477D1FE}" destId="{77CB3D5B-3929-487A-9245-5F97A63CEC40}" srcOrd="5" destOrd="0" presId="urn:microsoft.com/office/officeart/2005/8/layout/arrow2"/>
    <dgm:cxn modelId="{BDDB089A-AB97-4B88-B703-65BED2FA5A02}" type="presParOf" srcId="{ECE998C0-9153-4A61-98D7-F5E5C477D1FE}" destId="{12E13D8F-2FB7-4E32-B3DF-8AB2CFCCF6CB}" srcOrd="6" destOrd="0" presId="urn:microsoft.com/office/officeart/2005/8/layout/arrow2"/>
    <dgm:cxn modelId="{CFFC5A93-D008-4556-8371-A30AE86F2F7C}" type="presParOf" srcId="{ECE998C0-9153-4A61-98D7-F5E5C477D1FE}" destId="{93CB76BA-8208-402E-BFB7-0AB128956B8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6E9907-9754-4F37-B745-E44C81A9A011}" type="doc">
      <dgm:prSet loTypeId="urn:microsoft.com/office/officeart/2011/layout/RadialPictureList" loCatId="officeonlin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28B7DDE9-53B0-42CC-AE82-81EBFD3A02F9}">
      <dgm:prSet phldrT="[文字]" custT="1"/>
      <dgm:spPr>
        <a:solidFill>
          <a:srgbClr val="0066CC"/>
        </a:solidFill>
      </dgm:spPr>
      <dgm:t>
        <a:bodyPr/>
        <a:lstStyle/>
        <a:p>
          <a:r>
            <a:rPr lang="zh-TW" altLang="en-US" sz="2800" dirty="0" smtClean="0">
              <a:latin typeface="華康超黑體" panose="020B0C09000000000000" pitchFamily="49" charset="-120"/>
              <a:ea typeface="華康超黑體" panose="020B0C09000000000000" pitchFamily="49" charset="-120"/>
            </a:rPr>
            <a:t>招生</a:t>
          </a:r>
          <a:endParaRPr lang="zh-TW" altLang="en-US" sz="2800" dirty="0">
            <a:latin typeface="華康超黑體" panose="020B0C09000000000000" pitchFamily="49" charset="-120"/>
            <a:ea typeface="華康超黑體" panose="020B0C09000000000000" pitchFamily="49" charset="-120"/>
          </a:endParaRPr>
        </a:p>
      </dgm:t>
    </dgm:pt>
    <dgm:pt modelId="{AFAB0C38-D7D6-477B-9C96-2617FF81D3FC}" type="parTrans" cxnId="{7F72426F-F7B3-42F7-A827-E1096B2A99B2}">
      <dgm:prSet/>
      <dgm:spPr/>
      <dgm:t>
        <a:bodyPr/>
        <a:lstStyle/>
        <a:p>
          <a:endParaRPr lang="zh-TW" altLang="en-US"/>
        </a:p>
      </dgm:t>
    </dgm:pt>
    <dgm:pt modelId="{6BA73107-FDDC-462E-BA57-CF3471948D27}" type="sibTrans" cxnId="{7F72426F-F7B3-42F7-A827-E1096B2A99B2}">
      <dgm:prSet/>
      <dgm:spPr/>
      <dgm:t>
        <a:bodyPr/>
        <a:lstStyle/>
        <a:p>
          <a:endParaRPr lang="zh-TW" altLang="en-US"/>
        </a:p>
      </dgm:t>
    </dgm:pt>
    <dgm:pt modelId="{F011385E-42AB-441C-9AB2-2BC1743E2D2A}">
      <dgm:prSet phldrT="[文字]"/>
      <dgm:spPr/>
      <dgm:t>
        <a:bodyPr/>
        <a:lstStyle/>
        <a:p>
          <a:r>
            <a:rPr lang="en-US" altLang="zh-TW" dirty="0" err="1" smtClean="0"/>
            <a:t>eDM</a:t>
          </a:r>
          <a:endParaRPr lang="zh-TW" altLang="en-US" dirty="0"/>
        </a:p>
      </dgm:t>
    </dgm:pt>
    <dgm:pt modelId="{A7C085D2-C16A-4CB2-B73B-58D5772C069A}" type="parTrans" cxnId="{3A5241E9-52E4-42C1-B2D9-70834015B1AD}">
      <dgm:prSet/>
      <dgm:spPr/>
      <dgm:t>
        <a:bodyPr/>
        <a:lstStyle/>
        <a:p>
          <a:endParaRPr lang="zh-TW" altLang="en-US"/>
        </a:p>
      </dgm:t>
    </dgm:pt>
    <dgm:pt modelId="{5A6DFEAC-F02B-4D77-BA34-4B8F8205DECE}" type="sibTrans" cxnId="{3A5241E9-52E4-42C1-B2D9-70834015B1AD}">
      <dgm:prSet/>
      <dgm:spPr/>
      <dgm:t>
        <a:bodyPr/>
        <a:lstStyle/>
        <a:p>
          <a:endParaRPr lang="zh-TW" altLang="en-US"/>
        </a:p>
      </dgm:t>
    </dgm:pt>
    <dgm:pt modelId="{71776F56-A4E8-4FBA-A615-813C0AE61D6B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網站廣告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CD1E75-03D3-4B6D-8D00-19A5ADD71150}" type="parTrans" cxnId="{706F2E64-49E0-48CA-ADF7-0D05CFB3B545}">
      <dgm:prSet/>
      <dgm:spPr/>
      <dgm:t>
        <a:bodyPr/>
        <a:lstStyle/>
        <a:p>
          <a:endParaRPr lang="zh-TW" altLang="en-US"/>
        </a:p>
      </dgm:t>
    </dgm:pt>
    <dgm:pt modelId="{E89AA233-FD22-45F4-BA6E-D291257FDDA2}" type="sibTrans" cxnId="{706F2E64-49E0-48CA-ADF7-0D05CFB3B545}">
      <dgm:prSet/>
      <dgm:spPr/>
      <dgm:t>
        <a:bodyPr/>
        <a:lstStyle/>
        <a:p>
          <a:endParaRPr lang="zh-TW" altLang="en-US"/>
        </a:p>
      </dgm:t>
    </dgm:pt>
    <dgm:pt modelId="{6C439C86-9B6A-43F6-8EB7-BA221A04D5C3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平面廣告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C202AC-662D-4648-8CB7-5F33BE3F435A}" type="parTrans" cxnId="{48D367EA-75F0-432A-AFDF-7E44B9EA0757}">
      <dgm:prSet/>
      <dgm:spPr/>
      <dgm:t>
        <a:bodyPr/>
        <a:lstStyle/>
        <a:p>
          <a:endParaRPr lang="zh-TW" altLang="en-US"/>
        </a:p>
      </dgm:t>
    </dgm:pt>
    <dgm:pt modelId="{8435E472-6798-4ADD-A2B1-1DABD4BAE39F}" type="sibTrans" cxnId="{48D367EA-75F0-432A-AFDF-7E44B9EA0757}">
      <dgm:prSet/>
      <dgm:spPr/>
      <dgm:t>
        <a:bodyPr/>
        <a:lstStyle/>
        <a:p>
          <a:endParaRPr lang="zh-TW" altLang="en-US"/>
        </a:p>
      </dgm:t>
    </dgm:pt>
    <dgm:pt modelId="{69A7EB35-60FD-4E91-88EC-ABE5E10E737D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邀請專函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4453B0-C54E-415A-B81D-DCCD29783BA9}" type="parTrans" cxnId="{68CC4B8B-7BFF-4216-8026-B6A1B6A7F994}">
      <dgm:prSet/>
      <dgm:spPr/>
      <dgm:t>
        <a:bodyPr/>
        <a:lstStyle/>
        <a:p>
          <a:endParaRPr lang="zh-TW" altLang="en-US"/>
        </a:p>
      </dgm:t>
    </dgm:pt>
    <dgm:pt modelId="{8AD7470A-0D2C-47F5-B3AB-7C6B93178B19}" type="sibTrans" cxnId="{68CC4B8B-7BFF-4216-8026-B6A1B6A7F994}">
      <dgm:prSet/>
      <dgm:spPr/>
      <dgm:t>
        <a:bodyPr/>
        <a:lstStyle/>
        <a:p>
          <a:endParaRPr lang="zh-TW" altLang="en-US"/>
        </a:p>
      </dgm:t>
    </dgm:pt>
    <dgm:pt modelId="{444B589E-F742-425F-8C2C-BFED59D15EFC}" type="pres">
      <dgm:prSet presAssocID="{7E6E9907-9754-4F37-B745-E44C81A9A011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BEE74DD-3F7F-409B-950F-CC27966A3EA8}" type="pres">
      <dgm:prSet presAssocID="{28B7DDE9-53B0-42CC-AE82-81EBFD3A02F9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112AC9E-AE1E-4524-A2CF-55FB0B004CF9}" type="pres">
      <dgm:prSet presAssocID="{F011385E-42AB-441C-9AB2-2BC1743E2D2A}" presName="Accent" presStyleLbl="node1" presStyleIdx="1" presStyleCnt="2"/>
      <dgm:spPr/>
    </dgm:pt>
    <dgm:pt modelId="{5A00A288-1C27-4AE4-AD26-DE7D5A980FC2}" type="pres">
      <dgm:prSet presAssocID="{F011385E-42AB-441C-9AB2-2BC1743E2D2A}" presName="Image1" presStyleLbl="fgImgPlace1" presStyleIdx="0" presStyleCnt="4"/>
      <dgm:spPr/>
    </dgm:pt>
    <dgm:pt modelId="{2CB48291-3329-4A77-B884-86A13DFD12FA}" type="pres">
      <dgm:prSet presAssocID="{F011385E-42AB-441C-9AB2-2BC1743E2D2A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45BA87-5E19-4F62-B811-DE24882FF0DC}" type="pres">
      <dgm:prSet presAssocID="{71776F56-A4E8-4FBA-A615-813C0AE61D6B}" presName="Image2" presStyleCnt="0"/>
      <dgm:spPr/>
    </dgm:pt>
    <dgm:pt modelId="{2D401263-7EE0-493F-A0B4-133EA1258304}" type="pres">
      <dgm:prSet presAssocID="{71776F56-A4E8-4FBA-A615-813C0AE61D6B}" presName="Image" presStyleLbl="fgImgPlace1" presStyleIdx="1" presStyleCnt="4"/>
      <dgm:spPr/>
    </dgm:pt>
    <dgm:pt modelId="{43A3CCE7-DB1C-4EE8-AE45-CD7B07898706}" type="pres">
      <dgm:prSet presAssocID="{71776F56-A4E8-4FBA-A615-813C0AE61D6B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7E8960-B2FB-4D72-9F78-27119659179C}" type="pres">
      <dgm:prSet presAssocID="{6C439C86-9B6A-43F6-8EB7-BA221A04D5C3}" presName="Image3" presStyleCnt="0"/>
      <dgm:spPr/>
    </dgm:pt>
    <dgm:pt modelId="{D9D0BED9-B323-4E6E-938A-C6A31A1F542F}" type="pres">
      <dgm:prSet presAssocID="{6C439C86-9B6A-43F6-8EB7-BA221A04D5C3}" presName="Image" presStyleLbl="fgImgPlace1" presStyleIdx="2" presStyleCnt="4"/>
      <dgm:spPr/>
    </dgm:pt>
    <dgm:pt modelId="{AFACBC2D-E0BE-416B-8F97-BBBE305EDE50}" type="pres">
      <dgm:prSet presAssocID="{6C439C86-9B6A-43F6-8EB7-BA221A04D5C3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731DD9-5AD3-4F0D-A9FA-8288C5120CC9}" type="pres">
      <dgm:prSet presAssocID="{69A7EB35-60FD-4E91-88EC-ABE5E10E737D}" presName="Image4" presStyleCnt="0"/>
      <dgm:spPr/>
    </dgm:pt>
    <dgm:pt modelId="{ACBC6D70-E33F-4A60-AE44-43796CA96A1E}" type="pres">
      <dgm:prSet presAssocID="{69A7EB35-60FD-4E91-88EC-ABE5E10E737D}" presName="Image" presStyleLbl="fgImgPlace1" presStyleIdx="3" presStyleCnt="4"/>
      <dgm:spPr/>
    </dgm:pt>
    <dgm:pt modelId="{AC1E755B-0E03-4494-84F2-3F07F7CF062A}" type="pres">
      <dgm:prSet presAssocID="{69A7EB35-60FD-4E91-88EC-ABE5E10E737D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8D367EA-75F0-432A-AFDF-7E44B9EA0757}" srcId="{28B7DDE9-53B0-42CC-AE82-81EBFD3A02F9}" destId="{6C439C86-9B6A-43F6-8EB7-BA221A04D5C3}" srcOrd="2" destOrd="0" parTransId="{5DC202AC-662D-4648-8CB7-5F33BE3F435A}" sibTransId="{8435E472-6798-4ADD-A2B1-1DABD4BAE39F}"/>
    <dgm:cxn modelId="{914756F4-C595-44E9-89C4-DF74541A172E}" type="presOf" srcId="{71776F56-A4E8-4FBA-A615-813C0AE61D6B}" destId="{43A3CCE7-DB1C-4EE8-AE45-CD7B07898706}" srcOrd="0" destOrd="0" presId="urn:microsoft.com/office/officeart/2011/layout/RadialPictureList"/>
    <dgm:cxn modelId="{E226D770-152A-43FF-B3FA-36A4E5F5AB70}" type="presOf" srcId="{7E6E9907-9754-4F37-B745-E44C81A9A011}" destId="{444B589E-F742-425F-8C2C-BFED59D15EFC}" srcOrd="0" destOrd="0" presId="urn:microsoft.com/office/officeart/2011/layout/RadialPictureList"/>
    <dgm:cxn modelId="{68CC4B8B-7BFF-4216-8026-B6A1B6A7F994}" srcId="{28B7DDE9-53B0-42CC-AE82-81EBFD3A02F9}" destId="{69A7EB35-60FD-4E91-88EC-ABE5E10E737D}" srcOrd="3" destOrd="0" parTransId="{3A4453B0-C54E-415A-B81D-DCCD29783BA9}" sibTransId="{8AD7470A-0D2C-47F5-B3AB-7C6B93178B19}"/>
    <dgm:cxn modelId="{706F2E64-49E0-48CA-ADF7-0D05CFB3B545}" srcId="{28B7DDE9-53B0-42CC-AE82-81EBFD3A02F9}" destId="{71776F56-A4E8-4FBA-A615-813C0AE61D6B}" srcOrd="1" destOrd="0" parTransId="{D7CD1E75-03D3-4B6D-8D00-19A5ADD71150}" sibTransId="{E89AA233-FD22-45F4-BA6E-D291257FDDA2}"/>
    <dgm:cxn modelId="{7F72426F-F7B3-42F7-A827-E1096B2A99B2}" srcId="{7E6E9907-9754-4F37-B745-E44C81A9A011}" destId="{28B7DDE9-53B0-42CC-AE82-81EBFD3A02F9}" srcOrd="0" destOrd="0" parTransId="{AFAB0C38-D7D6-477B-9C96-2617FF81D3FC}" sibTransId="{6BA73107-FDDC-462E-BA57-CF3471948D27}"/>
    <dgm:cxn modelId="{CEC3D0A2-3759-4B42-8B58-080836C64173}" type="presOf" srcId="{69A7EB35-60FD-4E91-88EC-ABE5E10E737D}" destId="{AC1E755B-0E03-4494-84F2-3F07F7CF062A}" srcOrd="0" destOrd="0" presId="urn:microsoft.com/office/officeart/2011/layout/RadialPictureList"/>
    <dgm:cxn modelId="{98C003A5-ABEA-4C36-94F1-593528EBA2BC}" type="presOf" srcId="{6C439C86-9B6A-43F6-8EB7-BA221A04D5C3}" destId="{AFACBC2D-E0BE-416B-8F97-BBBE305EDE50}" srcOrd="0" destOrd="0" presId="urn:microsoft.com/office/officeart/2011/layout/RadialPictureList"/>
    <dgm:cxn modelId="{4A7F47B0-189E-4290-96FE-C39940EAAE93}" type="presOf" srcId="{28B7DDE9-53B0-42CC-AE82-81EBFD3A02F9}" destId="{1BEE74DD-3F7F-409B-950F-CC27966A3EA8}" srcOrd="0" destOrd="0" presId="urn:microsoft.com/office/officeart/2011/layout/RadialPictureList"/>
    <dgm:cxn modelId="{9B3734EA-345C-4BE2-A55C-65FF5A68191D}" type="presOf" srcId="{F011385E-42AB-441C-9AB2-2BC1743E2D2A}" destId="{2CB48291-3329-4A77-B884-86A13DFD12FA}" srcOrd="0" destOrd="0" presId="urn:microsoft.com/office/officeart/2011/layout/RadialPictureList"/>
    <dgm:cxn modelId="{3A5241E9-52E4-42C1-B2D9-70834015B1AD}" srcId="{28B7DDE9-53B0-42CC-AE82-81EBFD3A02F9}" destId="{F011385E-42AB-441C-9AB2-2BC1743E2D2A}" srcOrd="0" destOrd="0" parTransId="{A7C085D2-C16A-4CB2-B73B-58D5772C069A}" sibTransId="{5A6DFEAC-F02B-4D77-BA34-4B8F8205DECE}"/>
    <dgm:cxn modelId="{DB4E0E97-6302-419C-B2C5-7FA27433604B}" type="presParOf" srcId="{444B589E-F742-425F-8C2C-BFED59D15EFC}" destId="{1BEE74DD-3F7F-409B-950F-CC27966A3EA8}" srcOrd="0" destOrd="0" presId="urn:microsoft.com/office/officeart/2011/layout/RadialPictureList"/>
    <dgm:cxn modelId="{782E4092-6E38-402C-852B-2CA5D32B4206}" type="presParOf" srcId="{444B589E-F742-425F-8C2C-BFED59D15EFC}" destId="{A112AC9E-AE1E-4524-A2CF-55FB0B004CF9}" srcOrd="1" destOrd="0" presId="urn:microsoft.com/office/officeart/2011/layout/RadialPictureList"/>
    <dgm:cxn modelId="{82A51467-E1BA-4598-B755-E411674FBD50}" type="presParOf" srcId="{444B589E-F742-425F-8C2C-BFED59D15EFC}" destId="{5A00A288-1C27-4AE4-AD26-DE7D5A980FC2}" srcOrd="2" destOrd="0" presId="urn:microsoft.com/office/officeart/2011/layout/RadialPictureList"/>
    <dgm:cxn modelId="{BA3B5CC5-C1E7-4547-B204-B856C2F50EFC}" type="presParOf" srcId="{444B589E-F742-425F-8C2C-BFED59D15EFC}" destId="{2CB48291-3329-4A77-B884-86A13DFD12FA}" srcOrd="3" destOrd="0" presId="urn:microsoft.com/office/officeart/2011/layout/RadialPictureList"/>
    <dgm:cxn modelId="{8128DDE9-2D7E-4854-A4DA-556E5046B764}" type="presParOf" srcId="{444B589E-F742-425F-8C2C-BFED59D15EFC}" destId="{4C45BA87-5E19-4F62-B811-DE24882FF0DC}" srcOrd="4" destOrd="0" presId="urn:microsoft.com/office/officeart/2011/layout/RadialPictureList"/>
    <dgm:cxn modelId="{FF3C0FD5-5964-414A-8779-33033E192674}" type="presParOf" srcId="{4C45BA87-5E19-4F62-B811-DE24882FF0DC}" destId="{2D401263-7EE0-493F-A0B4-133EA1258304}" srcOrd="0" destOrd="0" presId="urn:microsoft.com/office/officeart/2011/layout/RadialPictureList"/>
    <dgm:cxn modelId="{4C375C92-4F54-4F53-87EF-4D2BB413DBBB}" type="presParOf" srcId="{444B589E-F742-425F-8C2C-BFED59D15EFC}" destId="{43A3CCE7-DB1C-4EE8-AE45-CD7B07898706}" srcOrd="5" destOrd="0" presId="urn:microsoft.com/office/officeart/2011/layout/RadialPictureList"/>
    <dgm:cxn modelId="{4771104B-E885-4D05-B3E1-6D067B0D6378}" type="presParOf" srcId="{444B589E-F742-425F-8C2C-BFED59D15EFC}" destId="{757E8960-B2FB-4D72-9F78-27119659179C}" srcOrd="6" destOrd="0" presId="urn:microsoft.com/office/officeart/2011/layout/RadialPictureList"/>
    <dgm:cxn modelId="{CE1A8BDD-220D-456B-88A4-2FE803FFE899}" type="presParOf" srcId="{757E8960-B2FB-4D72-9F78-27119659179C}" destId="{D9D0BED9-B323-4E6E-938A-C6A31A1F542F}" srcOrd="0" destOrd="0" presId="urn:microsoft.com/office/officeart/2011/layout/RadialPictureList"/>
    <dgm:cxn modelId="{B36E6767-86E0-413C-AC33-FF4E3EF06400}" type="presParOf" srcId="{444B589E-F742-425F-8C2C-BFED59D15EFC}" destId="{AFACBC2D-E0BE-416B-8F97-BBBE305EDE50}" srcOrd="7" destOrd="0" presId="urn:microsoft.com/office/officeart/2011/layout/RadialPictureList"/>
    <dgm:cxn modelId="{A0453339-602B-4A2A-8401-DA3B00FB8E62}" type="presParOf" srcId="{444B589E-F742-425F-8C2C-BFED59D15EFC}" destId="{79731DD9-5AD3-4F0D-A9FA-8288C5120CC9}" srcOrd="8" destOrd="0" presId="urn:microsoft.com/office/officeart/2011/layout/RadialPictureList"/>
    <dgm:cxn modelId="{1E5790D3-89D0-484B-83F7-852F11EF5622}" type="presParOf" srcId="{79731DD9-5AD3-4F0D-A9FA-8288C5120CC9}" destId="{ACBC6D70-E33F-4A60-AE44-43796CA96A1E}" srcOrd="0" destOrd="0" presId="urn:microsoft.com/office/officeart/2011/layout/RadialPictureList"/>
    <dgm:cxn modelId="{A6DEDC67-759A-4952-AEB1-5D69083F9E44}" type="presParOf" srcId="{444B589E-F742-425F-8C2C-BFED59D15EFC}" destId="{AC1E755B-0E03-4494-84F2-3F07F7CF062A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1CC66-1DAF-494C-8B76-F3D0BE3F116F}">
      <dsp:nvSpPr>
        <dsp:cNvPr id="0" name=""/>
        <dsp:cNvSpPr/>
      </dsp:nvSpPr>
      <dsp:spPr>
        <a:xfrm>
          <a:off x="0" y="0"/>
          <a:ext cx="6888201" cy="3393497"/>
        </a:xfrm>
        <a:prstGeom prst="swooshArrow">
          <a:avLst>
            <a:gd name="adj1" fmla="val 25000"/>
            <a:gd name="adj2" fmla="val 25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B0EC0D-1021-4DBA-902A-E5ED5C92DDD2}">
      <dsp:nvSpPr>
        <dsp:cNvPr id="0" name=""/>
        <dsp:cNvSpPr/>
      </dsp:nvSpPr>
      <dsp:spPr>
        <a:xfrm>
          <a:off x="1686093" y="2523404"/>
          <a:ext cx="124880" cy="1248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D1672F-AD0E-4E7A-BCB0-2AB1766090C4}">
      <dsp:nvSpPr>
        <dsp:cNvPr id="0" name=""/>
        <dsp:cNvSpPr/>
      </dsp:nvSpPr>
      <dsp:spPr>
        <a:xfrm>
          <a:off x="1748533" y="2585844"/>
          <a:ext cx="928460" cy="80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72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電話提醒</a:t>
          </a:r>
          <a:endParaRPr lang="zh-TW" altLang="en-US" sz="1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48533" y="2585844"/>
        <a:ext cx="928460" cy="807652"/>
      </dsp:txXfrm>
    </dsp:sp>
    <dsp:sp modelId="{D2E1EE23-8C03-41F6-A364-741D4B02BDE4}">
      <dsp:nvSpPr>
        <dsp:cNvPr id="0" name=""/>
        <dsp:cNvSpPr/>
      </dsp:nvSpPr>
      <dsp:spPr>
        <a:xfrm>
          <a:off x="2568402" y="1734076"/>
          <a:ext cx="217183" cy="2171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5DB674-CDC8-4108-B608-D013FB66D58D}">
      <dsp:nvSpPr>
        <dsp:cNvPr id="0" name=""/>
        <dsp:cNvSpPr/>
      </dsp:nvSpPr>
      <dsp:spPr>
        <a:xfrm>
          <a:off x="2676994" y="1842668"/>
          <a:ext cx="1140214" cy="1550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81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電郵提醒</a:t>
          </a:r>
          <a:endParaRPr lang="zh-TW" altLang="en-US" sz="1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76994" y="1842668"/>
        <a:ext cx="1140214" cy="1550828"/>
      </dsp:txXfrm>
    </dsp:sp>
    <dsp:sp modelId="{D7D32AB9-9154-4446-9D86-DCF8DD5A4F79}">
      <dsp:nvSpPr>
        <dsp:cNvPr id="0" name=""/>
        <dsp:cNvSpPr/>
      </dsp:nvSpPr>
      <dsp:spPr>
        <a:xfrm>
          <a:off x="3695043" y="1152431"/>
          <a:ext cx="287768" cy="28776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CB3D5B-3929-487A-9245-5F97A63CEC40}">
      <dsp:nvSpPr>
        <dsp:cNvPr id="0" name=""/>
        <dsp:cNvSpPr/>
      </dsp:nvSpPr>
      <dsp:spPr>
        <a:xfrm>
          <a:off x="3838928" y="1296315"/>
          <a:ext cx="1140214" cy="209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83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簡訊提醒</a:t>
          </a:r>
          <a:endParaRPr lang="zh-TW" altLang="en-US" sz="1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38928" y="1296315"/>
        <a:ext cx="1140214" cy="2097181"/>
      </dsp:txXfrm>
    </dsp:sp>
    <dsp:sp modelId="{12E13D8F-2FB7-4E32-B3DF-8AB2CFCCF6CB}">
      <dsp:nvSpPr>
        <dsp:cNvPr id="0" name=""/>
        <dsp:cNvSpPr/>
      </dsp:nvSpPr>
      <dsp:spPr>
        <a:xfrm>
          <a:off x="4922132" y="767609"/>
          <a:ext cx="385501" cy="38550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CB76BA-8208-402E-BFB7-0AB128956B85}">
      <dsp:nvSpPr>
        <dsp:cNvPr id="0" name=""/>
        <dsp:cNvSpPr/>
      </dsp:nvSpPr>
      <dsp:spPr>
        <a:xfrm>
          <a:off x="5114882" y="960359"/>
          <a:ext cx="1140214" cy="243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269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最終出席</a:t>
          </a:r>
          <a:endParaRPr lang="zh-TW" altLang="en-US" sz="1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14882" y="960359"/>
        <a:ext cx="1140214" cy="2433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E74DD-3F7F-409B-950F-CC27966A3EA8}">
      <dsp:nvSpPr>
        <dsp:cNvPr id="0" name=""/>
        <dsp:cNvSpPr/>
      </dsp:nvSpPr>
      <dsp:spPr>
        <a:xfrm>
          <a:off x="581193" y="684292"/>
          <a:ext cx="1071704" cy="1071608"/>
        </a:xfrm>
        <a:prstGeom prst="ellipse">
          <a:avLst/>
        </a:prstGeom>
        <a:solidFill>
          <a:srgbClr val="00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超黑體" panose="020B0C09000000000000" pitchFamily="49" charset="-120"/>
              <a:ea typeface="華康超黑體" panose="020B0C09000000000000" pitchFamily="49" charset="-120"/>
            </a:rPr>
            <a:t>招生</a:t>
          </a:r>
          <a:endParaRPr lang="zh-TW" altLang="en-US" sz="2800" kern="1200" dirty="0">
            <a:latin typeface="華康超黑體" panose="020B0C09000000000000" pitchFamily="49" charset="-120"/>
            <a:ea typeface="華康超黑體" panose="020B0C09000000000000" pitchFamily="49" charset="-120"/>
          </a:endParaRPr>
        </a:p>
      </dsp:txBody>
      <dsp:txXfrm>
        <a:off x="738140" y="841225"/>
        <a:ext cx="757810" cy="757742"/>
      </dsp:txXfrm>
    </dsp:sp>
    <dsp:sp modelId="{A112AC9E-AE1E-4524-A2CF-55FB0B004CF9}">
      <dsp:nvSpPr>
        <dsp:cNvPr id="0" name=""/>
        <dsp:cNvSpPr/>
      </dsp:nvSpPr>
      <dsp:spPr>
        <a:xfrm>
          <a:off x="28664" y="88382"/>
          <a:ext cx="2160085" cy="2251675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00A288-1C27-4AE4-AD26-DE7D5A980FC2}">
      <dsp:nvSpPr>
        <dsp:cNvPr id="0" name=""/>
        <dsp:cNvSpPr/>
      </dsp:nvSpPr>
      <dsp:spPr>
        <a:xfrm>
          <a:off x="1365935" y="0"/>
          <a:ext cx="574239" cy="57411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B48291-3329-4A77-B884-86A13DFD12FA}">
      <dsp:nvSpPr>
        <dsp:cNvPr id="0" name=""/>
        <dsp:cNvSpPr/>
      </dsp:nvSpPr>
      <dsp:spPr>
        <a:xfrm>
          <a:off x="1983911" y="7344"/>
          <a:ext cx="768694" cy="555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altLang="zh-TW" sz="1400" kern="1200" dirty="0" err="1" smtClean="0"/>
            <a:t>eDM</a:t>
          </a:r>
          <a:endParaRPr lang="zh-TW" altLang="en-US" sz="1400" kern="1200" dirty="0"/>
        </a:p>
      </dsp:txBody>
      <dsp:txXfrm>
        <a:off x="1983911" y="7344"/>
        <a:ext cx="768694" cy="555757"/>
      </dsp:txXfrm>
    </dsp:sp>
    <dsp:sp modelId="{2D401263-7EE0-493F-A0B4-133EA1258304}">
      <dsp:nvSpPr>
        <dsp:cNvPr id="0" name=""/>
        <dsp:cNvSpPr/>
      </dsp:nvSpPr>
      <dsp:spPr>
        <a:xfrm>
          <a:off x="1790085" y="534702"/>
          <a:ext cx="574239" cy="574119"/>
        </a:xfrm>
        <a:prstGeom prst="ellipse">
          <a:avLst/>
        </a:prstGeom>
        <a:solidFill>
          <a:schemeClr val="accent3">
            <a:tint val="50000"/>
            <a:hueOff val="3584065"/>
            <a:satOff val="-4703"/>
            <a:lumOff val="-4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A3CCE7-DB1C-4EE8-AE45-CD7B07898706}">
      <dsp:nvSpPr>
        <dsp:cNvPr id="0" name=""/>
        <dsp:cNvSpPr/>
      </dsp:nvSpPr>
      <dsp:spPr>
        <a:xfrm>
          <a:off x="2406488" y="544740"/>
          <a:ext cx="768694" cy="555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網站廣告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06488" y="544740"/>
        <a:ext cx="768694" cy="555757"/>
      </dsp:txXfrm>
    </dsp:sp>
    <dsp:sp modelId="{D9D0BED9-B323-4E6E-938A-C6A31A1F542F}">
      <dsp:nvSpPr>
        <dsp:cNvPr id="0" name=""/>
        <dsp:cNvSpPr/>
      </dsp:nvSpPr>
      <dsp:spPr>
        <a:xfrm>
          <a:off x="1787883" y="1320842"/>
          <a:ext cx="574239" cy="574119"/>
        </a:xfrm>
        <a:prstGeom prst="ellipse">
          <a:avLst/>
        </a:prstGeom>
        <a:solidFill>
          <a:schemeClr val="accent3">
            <a:tint val="50000"/>
            <a:hueOff val="7168130"/>
            <a:satOff val="-9405"/>
            <a:lumOff val="-9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ACBC2D-E0BE-416B-8F97-BBBE305EDE50}">
      <dsp:nvSpPr>
        <dsp:cNvPr id="0" name=""/>
        <dsp:cNvSpPr/>
      </dsp:nvSpPr>
      <dsp:spPr>
        <a:xfrm>
          <a:off x="2406488" y="1330146"/>
          <a:ext cx="768694" cy="555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平面廣告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06488" y="1330146"/>
        <a:ext cx="768694" cy="555757"/>
      </dsp:txXfrm>
    </dsp:sp>
    <dsp:sp modelId="{ACBC6D70-E33F-4A60-AE44-43796CA96A1E}">
      <dsp:nvSpPr>
        <dsp:cNvPr id="0" name=""/>
        <dsp:cNvSpPr/>
      </dsp:nvSpPr>
      <dsp:spPr>
        <a:xfrm>
          <a:off x="1365935" y="1874152"/>
          <a:ext cx="574239" cy="574119"/>
        </a:xfrm>
        <a:prstGeom prst="ellipse">
          <a:avLst/>
        </a:prstGeom>
        <a:solidFill>
          <a:schemeClr val="accent3">
            <a:tint val="50000"/>
            <a:hueOff val="10752195"/>
            <a:satOff val="-14108"/>
            <a:lumOff val="-13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1E755B-0E03-4494-84F2-3F07F7CF062A}">
      <dsp:nvSpPr>
        <dsp:cNvPr id="0" name=""/>
        <dsp:cNvSpPr/>
      </dsp:nvSpPr>
      <dsp:spPr>
        <a:xfrm>
          <a:off x="1983911" y="1885903"/>
          <a:ext cx="768694" cy="555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邀請專函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83911" y="1885903"/>
        <a:ext cx="768694" cy="555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放射狀圖片清單"/>
  <dgm:desc val="用來顯示與中心概念之間的關係。階層 1 圖形包含文字，而所有階層 2 圖形則包含有對應文字的圖片。上限為 4 個階層 2 的圖片。未使用的圖片不會出現，但只要切換版面配置，仍然可以使用。最適合用在少量階層 2 文字的情況。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881415B8-7FF6-42BA-9F9E-7ECE92F95D96}" type="datetimeFigureOut">
              <a:rPr lang="zh-TW" altLang="en-US"/>
              <a:pPr>
                <a:defRPr/>
              </a:pPr>
              <a:t>2015/4/9</a:t>
            </a:fld>
            <a:endParaRPr lang="en-US" altLang="zh-TW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92652F3-3F0F-4FBF-A85D-63CDF7993FB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31117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60A1E4E-91E5-4210-AB7C-09F1D5E40ED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57131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3704" y="590823"/>
            <a:ext cx="7772400" cy="1470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lang="zh-TW" altLang="en-US" sz="5400">
                <a:ln>
                  <a:noFill/>
                </a:ln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3704" y="44624"/>
            <a:ext cx="6815217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>
              <a:buNone/>
              <a:defRPr kumimoji="1" lang="zh-TW" altLang="en-US" sz="2400" b="1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lvl="0" indent="0" eaLnBrk="0" fontAlgn="base" hangingPunct="0">
              <a:lnSpc>
                <a:spcPct val="120000"/>
              </a:lnSpc>
              <a:spcAft>
                <a:spcPct val="0"/>
              </a:spcAft>
              <a:buSzPct val="100000"/>
            </a:pPr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823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 txBox="1">
            <a:spLocks/>
          </p:cNvSpPr>
          <p:nvPr userDrawn="1"/>
        </p:nvSpPr>
        <p:spPr>
          <a:xfrm rot="10800000" flipH="1" flipV="1">
            <a:off x="-1" y="1052735"/>
            <a:ext cx="251522" cy="5400601"/>
          </a:xfrm>
          <a:prstGeom prst="rect">
            <a:avLst/>
          </a:prstGeom>
          <a:solidFill>
            <a:srgbClr val="E7574E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zh-TW" altLang="en-US" sz="5400" b="0" kern="1200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itchFamily="34" charset="0"/>
              </a:defRPr>
            </a:lvl1pPr>
          </a:lstStyle>
          <a:p>
            <a:pPr algn="r" fontAlgn="auto">
              <a:lnSpc>
                <a:spcPct val="150000"/>
              </a:lnSpc>
              <a:spcAft>
                <a:spcPts val="0"/>
              </a:spcAft>
            </a:pPr>
            <a:endParaRPr lang="en-US" sz="4000" b="1" spc="600" dirty="0">
              <a:solidFill>
                <a:schemeClr val="bg1"/>
              </a:solidFill>
            </a:endParaRPr>
          </a:p>
        </p:txBody>
      </p:sp>
      <p:sp>
        <p:nvSpPr>
          <p:cNvPr id="17" name="標題 1"/>
          <p:cNvSpPr txBox="1">
            <a:spLocks/>
          </p:cNvSpPr>
          <p:nvPr userDrawn="1"/>
        </p:nvSpPr>
        <p:spPr>
          <a:xfrm rot="10800000" flipH="1" flipV="1">
            <a:off x="-4" y="980727"/>
            <a:ext cx="251522" cy="309634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zh-TW" altLang="en-US" sz="5400" b="0" kern="1200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itchFamily="34" charset="0"/>
              </a:defRPr>
            </a:lvl1pPr>
          </a:lstStyle>
          <a:p>
            <a:pPr algn="r" fontAlgn="auto">
              <a:lnSpc>
                <a:spcPct val="150000"/>
              </a:lnSpc>
              <a:spcAft>
                <a:spcPts val="0"/>
              </a:spcAft>
            </a:pPr>
            <a:endParaRPr lang="en-US" sz="4000" b="1" spc="600" dirty="0">
              <a:solidFill>
                <a:schemeClr val="bg1"/>
              </a:solidFill>
            </a:endParaRPr>
          </a:p>
        </p:txBody>
      </p:sp>
      <p:sp>
        <p:nvSpPr>
          <p:cNvPr id="14" name="標題 1"/>
          <p:cNvSpPr txBox="1">
            <a:spLocks/>
          </p:cNvSpPr>
          <p:nvPr userDrawn="1"/>
        </p:nvSpPr>
        <p:spPr>
          <a:xfrm rot="10800000" flipH="1" flipV="1">
            <a:off x="8676457" y="1052734"/>
            <a:ext cx="467544" cy="4752529"/>
          </a:xfrm>
          <a:prstGeom prst="rect">
            <a:avLst/>
          </a:prstGeom>
          <a:solidFill>
            <a:srgbClr val="E7574E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zh-TW" altLang="en-US" sz="5400" b="0" kern="1200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itchFamily="34" charset="0"/>
              </a:defRPr>
            </a:lvl1pPr>
          </a:lstStyle>
          <a:p>
            <a:pPr algn="r" fontAlgn="auto">
              <a:lnSpc>
                <a:spcPct val="150000"/>
              </a:lnSpc>
              <a:spcAft>
                <a:spcPts val="0"/>
              </a:spcAft>
            </a:pPr>
            <a:endParaRPr lang="en-US" sz="4000" b="1" spc="600" dirty="0">
              <a:solidFill>
                <a:schemeClr val="bg1"/>
              </a:solidFill>
            </a:endParaRPr>
          </a:p>
        </p:txBody>
      </p:sp>
      <p:sp>
        <p:nvSpPr>
          <p:cNvPr id="15" name="對角線條紋 14"/>
          <p:cNvSpPr/>
          <p:nvPr userDrawn="1"/>
        </p:nvSpPr>
        <p:spPr>
          <a:xfrm>
            <a:off x="0" y="3068960"/>
            <a:ext cx="10116616" cy="3528392"/>
          </a:xfrm>
          <a:prstGeom prst="diagStripe">
            <a:avLst>
              <a:gd name="adj" fmla="val 90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對角線條紋 15"/>
          <p:cNvSpPr/>
          <p:nvPr userDrawn="1"/>
        </p:nvSpPr>
        <p:spPr>
          <a:xfrm>
            <a:off x="0" y="836712"/>
            <a:ext cx="10116616" cy="3528392"/>
          </a:xfrm>
          <a:prstGeom prst="diagStripe">
            <a:avLst>
              <a:gd name="adj" fmla="val 90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389693" cy="825458"/>
          </a:xfrm>
        </p:spPr>
        <p:txBody>
          <a:bodyPr/>
          <a:lstStyle>
            <a:lvl1pPr>
              <a:defRPr sz="4000">
                <a:solidFill>
                  <a:srgbClr val="E147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112568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10" name="Picture 2" descr="首頁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6555786"/>
            <a:ext cx="864096" cy="18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6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3284984"/>
            <a:ext cx="4896544" cy="431528"/>
          </a:xfrm>
        </p:spPr>
        <p:txBody>
          <a:bodyPr anchor="t"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華康粗黑體" panose="020B0709000000000000" pitchFamily="49" charset="-12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717032"/>
            <a:ext cx="4896544" cy="2376264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493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8072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038600" cy="53285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14528" y="980728"/>
            <a:ext cx="4038600" cy="53285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04448" y="6286275"/>
            <a:ext cx="539552" cy="455093"/>
          </a:xfrm>
          <a:prstGeom prst="rect">
            <a:avLst/>
          </a:prstGeom>
        </p:spPr>
        <p:txBody>
          <a:bodyPr/>
          <a:lstStyle/>
          <a:p>
            <a:fld id="{847ECCB7-99D0-474E-9DE8-72238BF25D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27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8072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4040188" cy="639762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51520" y="1620490"/>
            <a:ext cx="4040188" cy="47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499992" y="980728"/>
            <a:ext cx="4041775" cy="639762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499992" y="1620490"/>
            <a:ext cx="4041775" cy="47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604448" y="6286275"/>
            <a:ext cx="539552" cy="455093"/>
          </a:xfrm>
          <a:prstGeom prst="rect">
            <a:avLst/>
          </a:prstGeom>
        </p:spPr>
        <p:txBody>
          <a:bodyPr/>
          <a:lstStyle/>
          <a:p>
            <a:fld id="{847ECCB7-99D0-474E-9DE8-72238BF25D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99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02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 userDrawn="1"/>
        </p:nvSpPr>
        <p:spPr>
          <a:xfrm rot="10800000" flipH="1" flipV="1">
            <a:off x="-1" y="0"/>
            <a:ext cx="9143999" cy="105273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zh-TW" altLang="en-US" sz="5400" b="0" kern="1200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itchFamily="34" charset="0"/>
              </a:defRPr>
            </a:lvl1pPr>
          </a:lstStyle>
          <a:p>
            <a:pPr algn="r" fontAlgn="auto">
              <a:lnSpc>
                <a:spcPct val="150000"/>
              </a:lnSpc>
              <a:spcAft>
                <a:spcPts val="0"/>
              </a:spcAft>
            </a:pPr>
            <a:endParaRPr lang="en-US" sz="4000" b="1" spc="600" dirty="0">
              <a:solidFill>
                <a:schemeClr val="bg1"/>
              </a:solidFill>
            </a:endParaRPr>
          </a:p>
        </p:txBody>
      </p:sp>
      <p:sp>
        <p:nvSpPr>
          <p:cNvPr id="9" name="圓角化對角線角落矩形 8"/>
          <p:cNvSpPr/>
          <p:nvPr userDrawn="1"/>
        </p:nvSpPr>
        <p:spPr>
          <a:xfrm rot="10800000" flipH="1" flipV="1">
            <a:off x="251520" y="260648"/>
            <a:ext cx="8892480" cy="4680520"/>
          </a:xfrm>
          <a:prstGeom prst="round2DiagRect">
            <a:avLst>
              <a:gd name="adj1" fmla="val 8717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 userDrawn="1"/>
        </p:nvSpPr>
        <p:spPr>
          <a:xfrm>
            <a:off x="0" y="5805264"/>
            <a:ext cx="9143999" cy="105273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zh-TW" altLang="en-US" sz="5400" b="0" kern="1200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itchFamily="34" charset="0"/>
              </a:defRPr>
            </a:lvl1pPr>
          </a:lstStyle>
          <a:p>
            <a:pPr algn="r" fontAlgn="auto">
              <a:lnSpc>
                <a:spcPct val="150000"/>
              </a:lnSpc>
              <a:spcAft>
                <a:spcPts val="0"/>
              </a:spcAft>
            </a:pPr>
            <a:endParaRPr lang="en-US" sz="4000" b="1" spc="600" dirty="0">
              <a:solidFill>
                <a:schemeClr val="bg1"/>
              </a:solidFill>
            </a:endParaRPr>
          </a:p>
        </p:txBody>
      </p:sp>
      <p:sp>
        <p:nvSpPr>
          <p:cNvPr id="6" name="圓角化對角線角落矩形 5"/>
          <p:cNvSpPr/>
          <p:nvPr userDrawn="1"/>
        </p:nvSpPr>
        <p:spPr>
          <a:xfrm>
            <a:off x="0" y="1772816"/>
            <a:ext cx="8676456" cy="4680520"/>
          </a:xfrm>
          <a:prstGeom prst="round2DiagRect">
            <a:avLst>
              <a:gd name="adj1" fmla="val 8717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251520" y="0"/>
            <a:ext cx="8892480" cy="9807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67544" y="260647"/>
            <a:ext cx="8676456" cy="7920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/>
          <a:lstStyle/>
          <a:p>
            <a:pPr lvl="0" algn="l" eaLnBrk="0" fontAlgn="base" hangingPunct="0">
              <a:spcAft>
                <a:spcPct val="0"/>
              </a:spcAft>
            </a:pPr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1052735"/>
            <a:ext cx="8208912" cy="540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0" name="標題 1"/>
          <p:cNvSpPr txBox="1">
            <a:spLocks/>
          </p:cNvSpPr>
          <p:nvPr userDrawn="1"/>
        </p:nvSpPr>
        <p:spPr>
          <a:xfrm rot="10800000" flipH="1" flipV="1">
            <a:off x="-1" y="1052735"/>
            <a:ext cx="251522" cy="540060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zh-TW" altLang="en-US" sz="5400" b="0" kern="1200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itchFamily="34" charset="0"/>
              </a:defRPr>
            </a:lvl1pPr>
          </a:lstStyle>
          <a:p>
            <a:pPr algn="r" fontAlgn="auto">
              <a:lnSpc>
                <a:spcPct val="150000"/>
              </a:lnSpc>
              <a:spcAft>
                <a:spcPts val="0"/>
              </a:spcAft>
            </a:pPr>
            <a:endParaRPr lang="en-US" sz="4000" b="1" spc="600" dirty="0">
              <a:solidFill>
                <a:schemeClr val="bg1"/>
              </a:solidFill>
            </a:endParaRPr>
          </a:p>
        </p:txBody>
      </p:sp>
      <p:sp>
        <p:nvSpPr>
          <p:cNvPr id="15" name="標題 1"/>
          <p:cNvSpPr txBox="1">
            <a:spLocks/>
          </p:cNvSpPr>
          <p:nvPr userDrawn="1"/>
        </p:nvSpPr>
        <p:spPr>
          <a:xfrm rot="10800000" flipH="1" flipV="1">
            <a:off x="8676457" y="1052734"/>
            <a:ext cx="467544" cy="475252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zh-TW" altLang="en-US" sz="5400" b="0" kern="1200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itchFamily="34" charset="0"/>
              </a:defRPr>
            </a:lvl1pPr>
          </a:lstStyle>
          <a:p>
            <a:pPr algn="r" fontAlgn="auto">
              <a:lnSpc>
                <a:spcPct val="150000"/>
              </a:lnSpc>
              <a:spcAft>
                <a:spcPts val="0"/>
              </a:spcAft>
            </a:pPr>
            <a:endParaRPr lang="en-US" sz="4000" b="1" spc="600" dirty="0">
              <a:solidFill>
                <a:schemeClr val="bg1"/>
              </a:solidFill>
            </a:endParaRPr>
          </a:p>
        </p:txBody>
      </p:sp>
      <p:sp>
        <p:nvSpPr>
          <p:cNvPr id="16" name="對角線條紋 15"/>
          <p:cNvSpPr/>
          <p:nvPr userDrawn="1"/>
        </p:nvSpPr>
        <p:spPr>
          <a:xfrm>
            <a:off x="0" y="3068960"/>
            <a:ext cx="10116616" cy="3528392"/>
          </a:xfrm>
          <a:prstGeom prst="diagStripe">
            <a:avLst>
              <a:gd name="adj" fmla="val 90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對角線條紋 18"/>
          <p:cNvSpPr/>
          <p:nvPr userDrawn="1"/>
        </p:nvSpPr>
        <p:spPr>
          <a:xfrm>
            <a:off x="0" y="836712"/>
            <a:ext cx="10116616" cy="3528392"/>
          </a:xfrm>
          <a:prstGeom prst="diagStripe">
            <a:avLst>
              <a:gd name="adj" fmla="val 90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Rectangle 15"/>
          <p:cNvSpPr>
            <a:spLocks noChangeArrowheads="1"/>
          </p:cNvSpPr>
          <p:nvPr userDrawn="1"/>
        </p:nvSpPr>
        <p:spPr bwMode="auto">
          <a:xfrm>
            <a:off x="2123728" y="6495147"/>
            <a:ext cx="5040000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altLang="zh-TW" sz="1000" b="0" baseline="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OpenStack Taiwan Day 2015</a:t>
            </a:r>
            <a:r>
              <a:rPr lang="en-US" altLang="zh-TW" sz="1000" b="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@ TICC, 11</a:t>
            </a:r>
            <a:r>
              <a:rPr lang="en-US" altLang="zh-TW" sz="1000" b="0" baseline="30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US" altLang="zh-TW" sz="1000" b="0" baseline="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Aug.</a:t>
            </a:r>
            <a:r>
              <a:rPr lang="en-US" altLang="zh-TW" sz="1000" b="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2015</a:t>
            </a:r>
            <a:r>
              <a:rPr lang="zh-TW" altLang="en-US" sz="1000" b="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軟正黑體" pitchFamily="34" charset="-120"/>
                <a:cs typeface="Segoe UI" panose="020B0502040204020203" pitchFamily="34" charset="0"/>
              </a:rPr>
              <a:t> ｜</a:t>
            </a:r>
            <a:r>
              <a:rPr lang="en-US" altLang="zh-TW" sz="1000" b="1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Copyright ©</a:t>
            </a:r>
            <a:endParaRPr lang="zh-TW" altLang="en-US" sz="10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微軟正黑體" pitchFamily="34" charset="-120"/>
              <a:cs typeface="Segoe UI" panose="020B0502040204020203" pitchFamily="34" charset="0"/>
            </a:endParaRPr>
          </a:p>
        </p:txBody>
      </p:sp>
      <p:pic>
        <p:nvPicPr>
          <p:cNvPr id="21" name="Picture 2" descr="首頁"/>
          <p:cNvPicPr>
            <a:picLocks noChangeAspect="1" noChangeArrowheads="1"/>
          </p:cNvPicPr>
          <p:nvPr userDrawn="1"/>
        </p:nvPicPr>
        <p:blipFill>
          <a:blip r:embed="rId8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6555786"/>
            <a:ext cx="864096" cy="18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13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lang="zh-TW" altLang="en-US" sz="4800" b="0" kern="1200" cap="none" spc="0" baseline="0">
          <a:ln>
            <a:noFill/>
          </a:ln>
          <a:solidFill>
            <a:schemeClr val="tx1">
              <a:lumMod val="50000"/>
              <a:lumOff val="50000"/>
            </a:schemeClr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30000"/>
        </a:lnSpc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lnSpc>
          <a:spcPct val="130000"/>
        </a:lnSpc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6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6.pn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home.com.tw/news/90434" TargetMode="External"/><Relationship Id="rId13" Type="http://schemas.openxmlformats.org/officeDocument/2006/relationships/hyperlink" Target="http://www.ithome.com.tw/news/90145" TargetMode="External"/><Relationship Id="rId3" Type="http://schemas.openxmlformats.org/officeDocument/2006/relationships/hyperlink" Target="http://www.ithome.com.tw/news/91034" TargetMode="External"/><Relationship Id="rId7" Type="http://schemas.openxmlformats.org/officeDocument/2006/relationships/hyperlink" Target="http://www.ithome.com.tw/news/90440" TargetMode="External"/><Relationship Id="rId12" Type="http://schemas.openxmlformats.org/officeDocument/2006/relationships/hyperlink" Target="http://www.ithome.com.tw/news/90141" TargetMode="External"/><Relationship Id="rId2" Type="http://schemas.openxmlformats.org/officeDocument/2006/relationships/hyperlink" Target="http://www.ithome.com.tw/news/90858" TargetMode="External"/><Relationship Id="rId16" Type="http://schemas.openxmlformats.org/officeDocument/2006/relationships/hyperlink" Target="http://www.ithome.com.tw/news/8915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ithome.com.tw/news/90495" TargetMode="External"/><Relationship Id="rId11" Type="http://schemas.openxmlformats.org/officeDocument/2006/relationships/hyperlink" Target="http://www.ithome.com.tw/news/90142" TargetMode="External"/><Relationship Id="rId5" Type="http://schemas.openxmlformats.org/officeDocument/2006/relationships/hyperlink" Target="http://www.ithome.com.tw/news/90847" TargetMode="External"/><Relationship Id="rId15" Type="http://schemas.openxmlformats.org/officeDocument/2006/relationships/hyperlink" Target="http://www.ithome.com.tw/news/90147" TargetMode="External"/><Relationship Id="rId10" Type="http://schemas.openxmlformats.org/officeDocument/2006/relationships/hyperlink" Target="http://www.ithome.com.tw/news/90143" TargetMode="External"/><Relationship Id="rId4" Type="http://schemas.openxmlformats.org/officeDocument/2006/relationships/hyperlink" Target="http://www.ithome.com.tw/news/90922" TargetMode="External"/><Relationship Id="rId9" Type="http://schemas.openxmlformats.org/officeDocument/2006/relationships/hyperlink" Target="http://www.ithome.com.tw/news/90144" TargetMode="External"/><Relationship Id="rId14" Type="http://schemas.openxmlformats.org/officeDocument/2006/relationships/hyperlink" Target="http://www.ithome.com.tw/news/9015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892480" cy="3096344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4800" b="1" spc="-150" dirty="0">
                <a:solidFill>
                  <a:srgbClr val="CF2C21"/>
                </a:solidFill>
              </a:rPr>
              <a:t/>
            </a:r>
            <a:br>
              <a:rPr lang="en-US" altLang="zh-TW" sz="4800" b="1" spc="-150" dirty="0">
                <a:solidFill>
                  <a:srgbClr val="CF2C21"/>
                </a:solidFill>
              </a:rPr>
            </a:br>
            <a:r>
              <a:rPr lang="en-US" altLang="zh-TW" sz="4800" b="1" spc="-150" dirty="0" smtClean="0">
                <a:solidFill>
                  <a:srgbClr val="CF2C21"/>
                </a:solidFill>
              </a:rPr>
              <a:t>Taiwan Day </a:t>
            </a:r>
            <a:r>
              <a:rPr lang="en-US" altLang="zh-TW" sz="4800" b="1" spc="-150" dirty="0" smtClean="0">
                <a:solidFill>
                  <a:srgbClr val="6E6E6E"/>
                </a:solidFill>
              </a:rPr>
              <a:t>2015  </a:t>
            </a:r>
            <a:r>
              <a:rPr lang="en-US" altLang="zh-TW" sz="4000" baseline="46000" dirty="0" smtClean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08.11 </a:t>
            </a:r>
            <a:r>
              <a:rPr lang="en-US" altLang="zh-TW" sz="4000" baseline="46000" dirty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@ TICC 1st </a:t>
            </a:r>
            <a:r>
              <a:rPr lang="en-US" altLang="zh-TW" sz="4000" baseline="46000" dirty="0" smtClean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Fl.</a:t>
            </a:r>
            <a: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  <a:t/>
            </a:r>
            <a:b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</a:br>
            <a:endParaRPr lang="zh-TW" altLang="en-US" sz="4800" b="1" spc="-150" dirty="0">
              <a:solidFill>
                <a:srgbClr val="6E6E6E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0" y="1268760"/>
            <a:ext cx="8485411" cy="4968552"/>
            <a:chOff x="0" y="1268760"/>
            <a:chExt cx="8485411" cy="4968552"/>
          </a:xfrm>
        </p:grpSpPr>
        <p:pic>
          <p:nvPicPr>
            <p:cNvPr id="22" name="Picture 2" descr="http://www.pqcra.org.tw/upload/images/TICC&amp;101-700K(1)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51537" y="1268760"/>
              <a:ext cx="1342586" cy="119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標題 1"/>
            <p:cNvSpPr txBox="1">
              <a:spLocks/>
            </p:cNvSpPr>
            <p:nvPr/>
          </p:nvSpPr>
          <p:spPr>
            <a:xfrm>
              <a:off x="5713612" y="5184576"/>
              <a:ext cx="2771799" cy="1052736"/>
            </a:xfrm>
            <a:prstGeom prst="roundRect">
              <a:avLst>
                <a:gd name="adj" fmla="val 33100"/>
              </a:avLst>
            </a:prstGeom>
            <a:solidFill>
              <a:srgbClr val="C0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kumimoji="1" lang="zh-TW" altLang="en-US" sz="5400" b="0" kern="1200" cap="none" spc="0" baseline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itchFamily="34" charset="0"/>
                </a:defRPr>
              </a:lvl1pPr>
            </a:lstStyle>
            <a:p>
              <a:pPr algn="r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zh-TW" altLang="en-US" sz="4000" b="1" spc="600" dirty="0" smtClean="0">
                  <a:solidFill>
                    <a:schemeClr val="bg1"/>
                  </a:solidFill>
                </a:rPr>
                <a:t>招商手冊</a:t>
              </a:r>
              <a:endParaRPr lang="en-US" sz="4000" b="1" spc="600" dirty="0">
                <a:solidFill>
                  <a:schemeClr val="bg1"/>
                </a:solidFill>
              </a:endParaRPr>
            </a:p>
          </p:txBody>
        </p:sp>
        <p:sp>
          <p:nvSpPr>
            <p:cNvPr id="6" name="圓角化對角線角落矩形 5"/>
            <p:cNvSpPr/>
            <p:nvPr/>
          </p:nvSpPr>
          <p:spPr>
            <a:xfrm>
              <a:off x="0" y="1772816"/>
              <a:ext cx="5055023" cy="4464496"/>
            </a:xfrm>
            <a:prstGeom prst="round2DiagRect">
              <a:avLst>
                <a:gd name="adj1" fmla="val 8717"/>
                <a:gd name="adj2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536" y="1772816"/>
              <a:ext cx="3456000" cy="942552"/>
            </a:xfrm>
            <a:prstGeom prst="rect">
              <a:avLst/>
            </a:prstGeom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5350" y="5035978"/>
              <a:ext cx="936104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91832" y="4781704"/>
              <a:ext cx="792088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025" y="4772686"/>
              <a:ext cx="612575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324543" y="4603930"/>
              <a:ext cx="431946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b">
              <a:spAutoFit/>
            </a:bodyPr>
            <a:lstStyle/>
            <a:p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Organized </a:t>
              </a:r>
              <a:r>
                <a:rPr lang="en-US" altLang="zh-TW" sz="1050" dirty="0" smtClean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by</a:t>
              </a:r>
              <a:endParaRPr lang="zh-TW" altLang="zh-TW" sz="105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5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資料庫圖表 12"/>
          <p:cNvGraphicFramePr/>
          <p:nvPr>
            <p:extLst/>
          </p:nvPr>
        </p:nvGraphicFramePr>
        <p:xfrm>
          <a:off x="1361292" y="858213"/>
          <a:ext cx="7732152" cy="339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全方位的媒體活動</a:t>
            </a:r>
            <a:r>
              <a:rPr lang="zh-TW" altLang="en-US" b="1" dirty="0" smtClean="0"/>
              <a:t>資訊傳遞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604448" y="6286275"/>
            <a:ext cx="539552" cy="455093"/>
          </a:xfrm>
          <a:prstGeom prst="rect">
            <a:avLst/>
          </a:prstGeom>
        </p:spPr>
        <p:txBody>
          <a:bodyPr/>
          <a:lstStyle/>
          <a:p>
            <a:fld id="{CC58E556-EB1B-46C4-9968-BC475D1759E6}" type="slidenum">
              <a:rPr lang="zh-TW" altLang="en-US" smtClean="0"/>
              <a:t>10</a:t>
            </a:fld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-252536" y="3392218"/>
            <a:ext cx="3203848" cy="2631656"/>
            <a:chOff x="0" y="1145605"/>
            <a:chExt cx="3203848" cy="2631656"/>
          </a:xfrm>
        </p:grpSpPr>
        <p:graphicFrame>
          <p:nvGraphicFramePr>
            <p:cNvPr id="5" name="資料庫圖表 4"/>
            <p:cNvGraphicFramePr/>
            <p:nvPr>
              <p:extLst/>
            </p:nvPr>
          </p:nvGraphicFramePr>
          <p:xfrm>
            <a:off x="0" y="1196752"/>
            <a:ext cx="3203848" cy="24482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pSp>
          <p:nvGrpSpPr>
            <p:cNvPr id="7" name="群組 6"/>
            <p:cNvGrpSpPr/>
            <p:nvPr/>
          </p:nvGrpSpPr>
          <p:grpSpPr>
            <a:xfrm>
              <a:off x="1835101" y="1772816"/>
              <a:ext cx="576659" cy="464563"/>
              <a:chOff x="900113" y="952500"/>
              <a:chExt cx="792162" cy="638175"/>
            </a:xfrm>
          </p:grpSpPr>
          <p:pic>
            <p:nvPicPr>
              <p:cNvPr id="8" name="Picture 266" descr="20110531141323_iThome online - - 首頁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113" y="952500"/>
                <a:ext cx="792162" cy="63817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" name="Rectangle 267"/>
              <p:cNvSpPr>
                <a:spLocks noChangeArrowheads="1"/>
              </p:cNvSpPr>
              <p:nvPr/>
            </p:nvSpPr>
            <p:spPr bwMode="auto">
              <a:xfrm>
                <a:off x="1258888" y="1330325"/>
                <a:ext cx="215900" cy="19843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xtLst/>
            </p:spPr>
            <p:txBody>
              <a:bodyPr wrap="none" anchor="ctr"/>
              <a:lstStyle/>
              <a:p>
                <a:pPr algn="l"/>
                <a:endParaRPr lang="zh-TW" altLang="en-US" sz="1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0" name="Picture 4" descr="20110707154618_iThome企業雲端運算論壇：私有雲實踐術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272"/>
            <a:stretch/>
          </p:blipFill>
          <p:spPr bwMode="auto">
            <a:xfrm rot="1795357">
              <a:off x="1506420" y="1145605"/>
              <a:ext cx="364945" cy="654377"/>
            </a:xfrm>
            <a:prstGeom prst="rect">
              <a:avLst/>
            </a:prstGeom>
            <a:noFill/>
            <a:ln>
              <a:noFill/>
            </a:ln>
            <a:effectLst>
              <a:outerShdw dist="38100" dir="5400000" algn="t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71" descr="39-雲論壇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 rot="900000">
              <a:off x="1894036" y="2469224"/>
              <a:ext cx="458787" cy="64770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12" name="Picture 83" descr="G:\圖\38_100609232326_1.jpg"/>
            <p:cNvPicPr>
              <a:picLocks noChangeAspect="1" noChangeArrowheads="1"/>
            </p:cNvPicPr>
            <p:nvPr/>
          </p:nvPicPr>
          <p:blipFill rotWithShape="1">
            <a:blip r:embed="rId15" cstate="email">
              <a:grayscl/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41979" y="3165261"/>
              <a:ext cx="149820" cy="612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</p:grpSp>
      <p:grpSp>
        <p:nvGrpSpPr>
          <p:cNvPr id="16" name="Group 34"/>
          <p:cNvGrpSpPr>
            <a:grpSpLocks noChangeAspect="1"/>
          </p:cNvGrpSpPr>
          <p:nvPr/>
        </p:nvGrpSpPr>
        <p:grpSpPr bwMode="auto">
          <a:xfrm>
            <a:off x="410600" y="1496468"/>
            <a:ext cx="1339537" cy="1361446"/>
            <a:chOff x="4199" y="920"/>
            <a:chExt cx="1148" cy="1164"/>
          </a:xfrm>
        </p:grpSpPr>
        <p:sp>
          <p:nvSpPr>
            <p:cNvPr id="18" name="AutoShape 33"/>
            <p:cNvSpPr>
              <a:spLocks noChangeAspect="1" noChangeArrowheads="1" noTextEdit="1"/>
            </p:cNvSpPr>
            <p:nvPr/>
          </p:nvSpPr>
          <p:spPr bwMode="auto">
            <a:xfrm>
              <a:off x="4286" y="920"/>
              <a:ext cx="954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Freeform 35"/>
            <p:cNvSpPr>
              <a:spLocks noEditPoints="1"/>
            </p:cNvSpPr>
            <p:nvPr/>
          </p:nvSpPr>
          <p:spPr bwMode="auto">
            <a:xfrm>
              <a:off x="4199" y="923"/>
              <a:ext cx="1148" cy="115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 algn="l">
                <a:defRPr/>
              </a:pPr>
              <a:endParaRPr lang="zh-TW" altLang="en-US" sz="2400">
                <a:latin typeface="Arial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>
              <a:off x="4748" y="1338"/>
              <a:ext cx="0" cy="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37"/>
            <p:cNvSpPr>
              <a:spLocks noChangeShapeType="1"/>
            </p:cNvSpPr>
            <p:nvPr/>
          </p:nvSpPr>
          <p:spPr bwMode="auto">
            <a:xfrm>
              <a:off x="4748" y="13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>
              <a:off x="4748" y="13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4456" y="1056"/>
              <a:ext cx="636" cy="894"/>
            </a:xfrm>
            <a:custGeom>
              <a:avLst/>
              <a:gdLst>
                <a:gd name="T0" fmla="*/ 536 w 398"/>
                <a:gd name="T1" fmla="*/ 405 h 560"/>
                <a:gd name="T2" fmla="*/ 495 w 398"/>
                <a:gd name="T3" fmla="*/ 485 h 560"/>
                <a:gd name="T4" fmla="*/ 472 w 398"/>
                <a:gd name="T5" fmla="*/ 504 h 560"/>
                <a:gd name="T6" fmla="*/ 444 w 398"/>
                <a:gd name="T7" fmla="*/ 492 h 560"/>
                <a:gd name="T8" fmla="*/ 434 w 398"/>
                <a:gd name="T9" fmla="*/ 460 h 560"/>
                <a:gd name="T10" fmla="*/ 431 w 398"/>
                <a:gd name="T11" fmla="*/ 86 h 560"/>
                <a:gd name="T12" fmla="*/ 408 w 398"/>
                <a:gd name="T13" fmla="*/ 51 h 560"/>
                <a:gd name="T14" fmla="*/ 380 w 398"/>
                <a:gd name="T15" fmla="*/ 51 h 560"/>
                <a:gd name="T16" fmla="*/ 357 w 398"/>
                <a:gd name="T17" fmla="*/ 86 h 560"/>
                <a:gd name="T18" fmla="*/ 354 w 398"/>
                <a:gd name="T19" fmla="*/ 383 h 560"/>
                <a:gd name="T20" fmla="*/ 335 w 398"/>
                <a:gd name="T21" fmla="*/ 396 h 560"/>
                <a:gd name="T22" fmla="*/ 322 w 398"/>
                <a:gd name="T23" fmla="*/ 390 h 560"/>
                <a:gd name="T24" fmla="*/ 316 w 398"/>
                <a:gd name="T25" fmla="*/ 38 h 560"/>
                <a:gd name="T26" fmla="*/ 313 w 398"/>
                <a:gd name="T27" fmla="*/ 22 h 560"/>
                <a:gd name="T28" fmla="*/ 278 w 398"/>
                <a:gd name="T29" fmla="*/ 0 h 560"/>
                <a:gd name="T30" fmla="*/ 255 w 398"/>
                <a:gd name="T31" fmla="*/ 3 h 560"/>
                <a:gd name="T32" fmla="*/ 230 w 398"/>
                <a:gd name="T33" fmla="*/ 29 h 560"/>
                <a:gd name="T34" fmla="*/ 230 w 398"/>
                <a:gd name="T35" fmla="*/ 386 h 560"/>
                <a:gd name="T36" fmla="*/ 217 w 398"/>
                <a:gd name="T37" fmla="*/ 402 h 560"/>
                <a:gd name="T38" fmla="*/ 201 w 398"/>
                <a:gd name="T39" fmla="*/ 402 h 560"/>
                <a:gd name="T40" fmla="*/ 188 w 398"/>
                <a:gd name="T41" fmla="*/ 386 h 560"/>
                <a:gd name="T42" fmla="*/ 185 w 398"/>
                <a:gd name="T43" fmla="*/ 64 h 560"/>
                <a:gd name="T44" fmla="*/ 150 w 398"/>
                <a:gd name="T45" fmla="*/ 42 h 560"/>
                <a:gd name="T46" fmla="*/ 124 w 398"/>
                <a:gd name="T47" fmla="*/ 51 h 560"/>
                <a:gd name="T48" fmla="*/ 115 w 398"/>
                <a:gd name="T49" fmla="*/ 396 h 560"/>
                <a:gd name="T50" fmla="*/ 112 w 398"/>
                <a:gd name="T51" fmla="*/ 402 h 560"/>
                <a:gd name="T52" fmla="*/ 96 w 398"/>
                <a:gd name="T53" fmla="*/ 415 h 560"/>
                <a:gd name="T54" fmla="*/ 80 w 398"/>
                <a:gd name="T55" fmla="*/ 409 h 560"/>
                <a:gd name="T56" fmla="*/ 77 w 398"/>
                <a:gd name="T57" fmla="*/ 201 h 560"/>
                <a:gd name="T58" fmla="*/ 64 w 398"/>
                <a:gd name="T59" fmla="*/ 176 h 560"/>
                <a:gd name="T60" fmla="*/ 38 w 398"/>
                <a:gd name="T61" fmla="*/ 163 h 560"/>
                <a:gd name="T62" fmla="*/ 3 w 398"/>
                <a:gd name="T63" fmla="*/ 188 h 560"/>
                <a:gd name="T64" fmla="*/ 0 w 398"/>
                <a:gd name="T65" fmla="*/ 651 h 560"/>
                <a:gd name="T66" fmla="*/ 3 w 398"/>
                <a:gd name="T67" fmla="*/ 718 h 560"/>
                <a:gd name="T68" fmla="*/ 13 w 398"/>
                <a:gd name="T69" fmla="*/ 750 h 560"/>
                <a:gd name="T70" fmla="*/ 54 w 398"/>
                <a:gd name="T71" fmla="*/ 811 h 560"/>
                <a:gd name="T72" fmla="*/ 169 w 398"/>
                <a:gd name="T73" fmla="*/ 878 h 560"/>
                <a:gd name="T74" fmla="*/ 239 w 398"/>
                <a:gd name="T75" fmla="*/ 894 h 560"/>
                <a:gd name="T76" fmla="*/ 316 w 398"/>
                <a:gd name="T77" fmla="*/ 891 h 560"/>
                <a:gd name="T78" fmla="*/ 428 w 398"/>
                <a:gd name="T79" fmla="*/ 849 h 560"/>
                <a:gd name="T80" fmla="*/ 501 w 398"/>
                <a:gd name="T81" fmla="*/ 773 h 560"/>
                <a:gd name="T82" fmla="*/ 533 w 398"/>
                <a:gd name="T83" fmla="*/ 699 h 560"/>
                <a:gd name="T84" fmla="*/ 587 w 398"/>
                <a:gd name="T85" fmla="*/ 546 h 560"/>
                <a:gd name="T86" fmla="*/ 635 w 398"/>
                <a:gd name="T87" fmla="*/ 354 h 560"/>
                <a:gd name="T88" fmla="*/ 632 w 398"/>
                <a:gd name="T89" fmla="*/ 322 h 560"/>
                <a:gd name="T90" fmla="*/ 594 w 398"/>
                <a:gd name="T91" fmla="*/ 313 h 560"/>
                <a:gd name="T92" fmla="*/ 562 w 398"/>
                <a:gd name="T93" fmla="*/ 348 h 5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98" h="560">
                  <a:moveTo>
                    <a:pt x="352" y="218"/>
                  </a:moveTo>
                  <a:lnTo>
                    <a:pt x="352" y="218"/>
                  </a:lnTo>
                  <a:lnTo>
                    <a:pt x="336" y="254"/>
                  </a:lnTo>
                  <a:lnTo>
                    <a:pt x="322" y="280"/>
                  </a:lnTo>
                  <a:lnTo>
                    <a:pt x="310" y="304"/>
                  </a:lnTo>
                  <a:lnTo>
                    <a:pt x="306" y="310"/>
                  </a:lnTo>
                  <a:lnTo>
                    <a:pt x="302" y="314"/>
                  </a:lnTo>
                  <a:lnTo>
                    <a:pt x="296" y="316"/>
                  </a:lnTo>
                  <a:lnTo>
                    <a:pt x="292" y="316"/>
                  </a:lnTo>
                  <a:lnTo>
                    <a:pt x="284" y="314"/>
                  </a:lnTo>
                  <a:lnTo>
                    <a:pt x="278" y="308"/>
                  </a:lnTo>
                  <a:lnTo>
                    <a:pt x="274" y="300"/>
                  </a:lnTo>
                  <a:lnTo>
                    <a:pt x="272" y="288"/>
                  </a:lnTo>
                  <a:lnTo>
                    <a:pt x="270" y="262"/>
                  </a:lnTo>
                  <a:lnTo>
                    <a:pt x="270" y="54"/>
                  </a:lnTo>
                  <a:lnTo>
                    <a:pt x="268" y="46"/>
                  </a:lnTo>
                  <a:lnTo>
                    <a:pt x="264" y="38"/>
                  </a:lnTo>
                  <a:lnTo>
                    <a:pt x="256" y="32"/>
                  </a:lnTo>
                  <a:lnTo>
                    <a:pt x="246" y="30"/>
                  </a:lnTo>
                  <a:lnTo>
                    <a:pt x="238" y="32"/>
                  </a:lnTo>
                  <a:lnTo>
                    <a:pt x="230" y="38"/>
                  </a:lnTo>
                  <a:lnTo>
                    <a:pt x="224" y="46"/>
                  </a:lnTo>
                  <a:lnTo>
                    <a:pt x="224" y="54"/>
                  </a:lnTo>
                  <a:lnTo>
                    <a:pt x="224" y="236"/>
                  </a:lnTo>
                  <a:lnTo>
                    <a:pt x="222" y="240"/>
                  </a:lnTo>
                  <a:lnTo>
                    <a:pt x="220" y="244"/>
                  </a:lnTo>
                  <a:lnTo>
                    <a:pt x="216" y="246"/>
                  </a:lnTo>
                  <a:lnTo>
                    <a:pt x="210" y="248"/>
                  </a:lnTo>
                  <a:lnTo>
                    <a:pt x="206" y="246"/>
                  </a:lnTo>
                  <a:lnTo>
                    <a:pt x="202" y="244"/>
                  </a:lnTo>
                  <a:lnTo>
                    <a:pt x="200" y="240"/>
                  </a:lnTo>
                  <a:lnTo>
                    <a:pt x="198" y="236"/>
                  </a:lnTo>
                  <a:lnTo>
                    <a:pt x="198" y="24"/>
                  </a:lnTo>
                  <a:lnTo>
                    <a:pt x="198" y="18"/>
                  </a:lnTo>
                  <a:lnTo>
                    <a:pt x="196" y="14"/>
                  </a:lnTo>
                  <a:lnTo>
                    <a:pt x="188" y="6"/>
                  </a:lnTo>
                  <a:lnTo>
                    <a:pt x="180" y="2"/>
                  </a:lnTo>
                  <a:lnTo>
                    <a:pt x="174" y="0"/>
                  </a:lnTo>
                  <a:lnTo>
                    <a:pt x="168" y="0"/>
                  </a:lnTo>
                  <a:lnTo>
                    <a:pt x="160" y="2"/>
                  </a:lnTo>
                  <a:lnTo>
                    <a:pt x="152" y="6"/>
                  </a:lnTo>
                  <a:lnTo>
                    <a:pt x="146" y="14"/>
                  </a:lnTo>
                  <a:lnTo>
                    <a:pt x="144" y="18"/>
                  </a:lnTo>
                  <a:lnTo>
                    <a:pt x="144" y="24"/>
                  </a:lnTo>
                  <a:lnTo>
                    <a:pt x="144" y="242"/>
                  </a:lnTo>
                  <a:lnTo>
                    <a:pt x="142" y="246"/>
                  </a:lnTo>
                  <a:lnTo>
                    <a:pt x="140" y="250"/>
                  </a:lnTo>
                  <a:lnTo>
                    <a:pt x="136" y="252"/>
                  </a:lnTo>
                  <a:lnTo>
                    <a:pt x="130" y="254"/>
                  </a:lnTo>
                  <a:lnTo>
                    <a:pt x="126" y="252"/>
                  </a:lnTo>
                  <a:lnTo>
                    <a:pt x="122" y="250"/>
                  </a:lnTo>
                  <a:lnTo>
                    <a:pt x="120" y="246"/>
                  </a:lnTo>
                  <a:lnTo>
                    <a:pt x="118" y="242"/>
                  </a:lnTo>
                  <a:lnTo>
                    <a:pt x="118" y="48"/>
                  </a:lnTo>
                  <a:lnTo>
                    <a:pt x="116" y="40"/>
                  </a:lnTo>
                  <a:lnTo>
                    <a:pt x="112" y="32"/>
                  </a:lnTo>
                  <a:lnTo>
                    <a:pt x="104" y="28"/>
                  </a:lnTo>
                  <a:lnTo>
                    <a:pt x="94" y="26"/>
                  </a:lnTo>
                  <a:lnTo>
                    <a:pt x="86" y="28"/>
                  </a:lnTo>
                  <a:lnTo>
                    <a:pt x="78" y="32"/>
                  </a:lnTo>
                  <a:lnTo>
                    <a:pt x="74" y="40"/>
                  </a:lnTo>
                  <a:lnTo>
                    <a:pt x="72" y="48"/>
                  </a:lnTo>
                  <a:lnTo>
                    <a:pt x="72" y="248"/>
                  </a:lnTo>
                  <a:lnTo>
                    <a:pt x="70" y="252"/>
                  </a:lnTo>
                  <a:lnTo>
                    <a:pt x="68" y="256"/>
                  </a:lnTo>
                  <a:lnTo>
                    <a:pt x="64" y="260"/>
                  </a:lnTo>
                  <a:lnTo>
                    <a:pt x="60" y="260"/>
                  </a:lnTo>
                  <a:lnTo>
                    <a:pt x="54" y="260"/>
                  </a:lnTo>
                  <a:lnTo>
                    <a:pt x="50" y="256"/>
                  </a:lnTo>
                  <a:lnTo>
                    <a:pt x="48" y="252"/>
                  </a:lnTo>
                  <a:lnTo>
                    <a:pt x="46" y="248"/>
                  </a:lnTo>
                  <a:lnTo>
                    <a:pt x="48" y="126"/>
                  </a:lnTo>
                  <a:lnTo>
                    <a:pt x="46" y="118"/>
                  </a:lnTo>
                  <a:lnTo>
                    <a:pt x="40" y="110"/>
                  </a:lnTo>
                  <a:lnTo>
                    <a:pt x="32" y="104"/>
                  </a:lnTo>
                  <a:lnTo>
                    <a:pt x="24" y="102"/>
                  </a:lnTo>
                  <a:lnTo>
                    <a:pt x="14" y="104"/>
                  </a:lnTo>
                  <a:lnTo>
                    <a:pt x="6" y="110"/>
                  </a:lnTo>
                  <a:lnTo>
                    <a:pt x="2" y="118"/>
                  </a:lnTo>
                  <a:lnTo>
                    <a:pt x="0" y="126"/>
                  </a:lnTo>
                  <a:lnTo>
                    <a:pt x="0" y="408"/>
                  </a:lnTo>
                  <a:lnTo>
                    <a:pt x="2" y="420"/>
                  </a:lnTo>
                  <a:lnTo>
                    <a:pt x="2" y="450"/>
                  </a:lnTo>
                  <a:lnTo>
                    <a:pt x="4" y="460"/>
                  </a:lnTo>
                  <a:lnTo>
                    <a:pt x="8" y="470"/>
                  </a:lnTo>
                  <a:lnTo>
                    <a:pt x="12" y="480"/>
                  </a:lnTo>
                  <a:lnTo>
                    <a:pt x="18" y="490"/>
                  </a:lnTo>
                  <a:lnTo>
                    <a:pt x="34" y="508"/>
                  </a:lnTo>
                  <a:lnTo>
                    <a:pt x="54" y="524"/>
                  </a:lnTo>
                  <a:lnTo>
                    <a:pt x="78" y="540"/>
                  </a:lnTo>
                  <a:lnTo>
                    <a:pt x="106" y="550"/>
                  </a:lnTo>
                  <a:lnTo>
                    <a:pt x="120" y="556"/>
                  </a:lnTo>
                  <a:lnTo>
                    <a:pt x="136" y="558"/>
                  </a:lnTo>
                  <a:lnTo>
                    <a:pt x="150" y="560"/>
                  </a:lnTo>
                  <a:lnTo>
                    <a:pt x="166" y="560"/>
                  </a:lnTo>
                  <a:lnTo>
                    <a:pt x="198" y="558"/>
                  </a:lnTo>
                  <a:lnTo>
                    <a:pt x="224" y="552"/>
                  </a:lnTo>
                  <a:lnTo>
                    <a:pt x="248" y="544"/>
                  </a:lnTo>
                  <a:lnTo>
                    <a:pt x="268" y="532"/>
                  </a:lnTo>
                  <a:lnTo>
                    <a:pt x="286" y="518"/>
                  </a:lnTo>
                  <a:lnTo>
                    <a:pt x="302" y="502"/>
                  </a:lnTo>
                  <a:lnTo>
                    <a:pt x="314" y="484"/>
                  </a:lnTo>
                  <a:lnTo>
                    <a:pt x="322" y="468"/>
                  </a:lnTo>
                  <a:lnTo>
                    <a:pt x="334" y="438"/>
                  </a:lnTo>
                  <a:lnTo>
                    <a:pt x="348" y="398"/>
                  </a:lnTo>
                  <a:lnTo>
                    <a:pt x="368" y="342"/>
                  </a:lnTo>
                  <a:lnTo>
                    <a:pt x="382" y="292"/>
                  </a:lnTo>
                  <a:lnTo>
                    <a:pt x="392" y="254"/>
                  </a:lnTo>
                  <a:lnTo>
                    <a:pt x="398" y="222"/>
                  </a:lnTo>
                  <a:lnTo>
                    <a:pt x="398" y="210"/>
                  </a:lnTo>
                  <a:lnTo>
                    <a:pt x="396" y="202"/>
                  </a:lnTo>
                  <a:lnTo>
                    <a:pt x="390" y="196"/>
                  </a:lnTo>
                  <a:lnTo>
                    <a:pt x="382" y="194"/>
                  </a:lnTo>
                  <a:lnTo>
                    <a:pt x="372" y="196"/>
                  </a:lnTo>
                  <a:lnTo>
                    <a:pt x="364" y="200"/>
                  </a:lnTo>
                  <a:lnTo>
                    <a:pt x="356" y="208"/>
                  </a:lnTo>
                  <a:lnTo>
                    <a:pt x="352" y="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bIns="144000" anchor="b"/>
            <a:lstStyle/>
            <a:p>
              <a:pPr algn="ctr">
                <a:defRPr/>
              </a:pPr>
              <a:r>
                <a:rPr lang="zh-TW" altLang="en-US" sz="2800" dirty="0">
                  <a:solidFill>
                    <a:schemeClr val="bg1"/>
                  </a:solidFill>
                  <a:latin typeface="華康超黑體" panose="020B0C09000000000000" pitchFamily="49" charset="-120"/>
                  <a:ea typeface="華康超黑體" panose="020B0C09000000000000" pitchFamily="49" charset="-120"/>
                </a:rPr>
                <a:t>拒</a:t>
              </a:r>
            </a:p>
          </p:txBody>
        </p:sp>
      </p:grpSp>
      <p:grpSp>
        <p:nvGrpSpPr>
          <p:cNvPr id="110" name="群組 109"/>
          <p:cNvGrpSpPr/>
          <p:nvPr/>
        </p:nvGrpSpPr>
        <p:grpSpPr>
          <a:xfrm>
            <a:off x="1645265" y="1873452"/>
            <a:ext cx="533400" cy="561975"/>
            <a:chOff x="4914396" y="5490701"/>
            <a:chExt cx="533400" cy="561975"/>
          </a:xfrm>
        </p:grpSpPr>
        <p:pic>
          <p:nvPicPr>
            <p:cNvPr id="86" name="Picture 4" descr="C:\Users\Chris\AppData\Local\Microsoft\Windows\Temporary Internet Files\Content.IE5\3CDKN0F5\MC900326576[1].wmf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396" y="5490701"/>
              <a:ext cx="533400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圓角矩形 86"/>
            <p:cNvSpPr/>
            <p:nvPr/>
          </p:nvSpPr>
          <p:spPr bwMode="auto">
            <a:xfrm rot="900000">
              <a:off x="4941383" y="5593888"/>
              <a:ext cx="411163" cy="258763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l" eaLnBrk="1" hangingPunct="1">
                <a:defRPr/>
              </a:pPr>
              <a:r>
                <a:rPr lang="en-US" altLang="zh-TW" sz="1000" b="1" dirty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Extra Bold" pitchFamily="34" charset="0"/>
                  <a:ea typeface="微軟正黑體" pitchFamily="34" charset="-120"/>
                  <a:cs typeface="Aharoni" pitchFamily="2" charset="-79"/>
                </a:rPr>
                <a:t>FAKE</a:t>
              </a:r>
              <a:endParaRPr lang="zh-TW" altLang="en-US" sz="10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  <a:ea typeface="微軟正黑體" pitchFamily="34" charset="-120"/>
                <a:cs typeface="Aharoni" pitchFamily="2" charset="-79"/>
              </a:endParaRPr>
            </a:p>
          </p:txBody>
        </p:sp>
      </p:grpSp>
      <p:grpSp>
        <p:nvGrpSpPr>
          <p:cNvPr id="88" name="Group 8"/>
          <p:cNvGrpSpPr>
            <a:grpSpLocks noChangeAspect="1"/>
          </p:cNvGrpSpPr>
          <p:nvPr/>
        </p:nvGrpSpPr>
        <p:grpSpPr bwMode="auto">
          <a:xfrm>
            <a:off x="1366037" y="2407527"/>
            <a:ext cx="536575" cy="576263"/>
            <a:chOff x="3552" y="1616"/>
            <a:chExt cx="338" cy="363"/>
          </a:xfrm>
        </p:grpSpPr>
        <p:sp>
          <p:nvSpPr>
            <p:cNvPr id="89" name="AutoShape 7"/>
            <p:cNvSpPr>
              <a:spLocks noChangeAspect="1" noChangeArrowheads="1" noTextEdit="1"/>
            </p:cNvSpPr>
            <p:nvPr/>
          </p:nvSpPr>
          <p:spPr bwMode="auto">
            <a:xfrm>
              <a:off x="3552" y="1616"/>
              <a:ext cx="338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auto">
            <a:xfrm>
              <a:off x="3619" y="1637"/>
              <a:ext cx="264" cy="255"/>
            </a:xfrm>
            <a:custGeom>
              <a:avLst/>
              <a:gdLst>
                <a:gd name="T0" fmla="*/ 0 w 1584"/>
                <a:gd name="T1" fmla="*/ 0 h 1526"/>
                <a:gd name="T2" fmla="*/ 0 w 1584"/>
                <a:gd name="T3" fmla="*/ 0 h 1526"/>
                <a:gd name="T4" fmla="*/ 0 w 1584"/>
                <a:gd name="T5" fmla="*/ 0 h 1526"/>
                <a:gd name="T6" fmla="*/ 0 w 1584"/>
                <a:gd name="T7" fmla="*/ 0 h 1526"/>
                <a:gd name="T8" fmla="*/ 0 w 1584"/>
                <a:gd name="T9" fmla="*/ 0 h 1526"/>
                <a:gd name="T10" fmla="*/ 0 w 1584"/>
                <a:gd name="T11" fmla="*/ 0 h 1526"/>
                <a:gd name="T12" fmla="*/ 0 w 1584"/>
                <a:gd name="T13" fmla="*/ 0 h 1526"/>
                <a:gd name="T14" fmla="*/ 0 w 1584"/>
                <a:gd name="T15" fmla="*/ 0 h 1526"/>
                <a:gd name="T16" fmla="*/ 0 w 1584"/>
                <a:gd name="T17" fmla="*/ 0 h 1526"/>
                <a:gd name="T18" fmla="*/ 0 w 1584"/>
                <a:gd name="T19" fmla="*/ 0 h 1526"/>
                <a:gd name="T20" fmla="*/ 0 w 1584"/>
                <a:gd name="T21" fmla="*/ 0 h 1526"/>
                <a:gd name="T22" fmla="*/ 0 w 1584"/>
                <a:gd name="T23" fmla="*/ 0 h 1526"/>
                <a:gd name="T24" fmla="*/ 0 w 1584"/>
                <a:gd name="T25" fmla="*/ 0 h 1526"/>
                <a:gd name="T26" fmla="*/ 0 w 1584"/>
                <a:gd name="T27" fmla="*/ 0 h 1526"/>
                <a:gd name="T28" fmla="*/ 0 w 1584"/>
                <a:gd name="T29" fmla="*/ 0 h 1526"/>
                <a:gd name="T30" fmla="*/ 0 w 1584"/>
                <a:gd name="T31" fmla="*/ 0 h 1526"/>
                <a:gd name="T32" fmla="*/ 0 w 1584"/>
                <a:gd name="T33" fmla="*/ 0 h 1526"/>
                <a:gd name="T34" fmla="*/ 0 w 1584"/>
                <a:gd name="T35" fmla="*/ 0 h 1526"/>
                <a:gd name="T36" fmla="*/ 0 w 1584"/>
                <a:gd name="T37" fmla="*/ 0 h 1526"/>
                <a:gd name="T38" fmla="*/ 0 w 1584"/>
                <a:gd name="T39" fmla="*/ 0 h 1526"/>
                <a:gd name="T40" fmla="*/ 0 w 1584"/>
                <a:gd name="T41" fmla="*/ 0 h 1526"/>
                <a:gd name="T42" fmla="*/ 0 w 1584"/>
                <a:gd name="T43" fmla="*/ 0 h 1526"/>
                <a:gd name="T44" fmla="*/ 0 w 1584"/>
                <a:gd name="T45" fmla="*/ 0 h 1526"/>
                <a:gd name="T46" fmla="*/ 0 w 1584"/>
                <a:gd name="T47" fmla="*/ 0 h 1526"/>
                <a:gd name="T48" fmla="*/ 0 w 1584"/>
                <a:gd name="T49" fmla="*/ 0 h 1526"/>
                <a:gd name="T50" fmla="*/ 0 w 1584"/>
                <a:gd name="T51" fmla="*/ 0 h 1526"/>
                <a:gd name="T52" fmla="*/ 0 w 1584"/>
                <a:gd name="T53" fmla="*/ 0 h 1526"/>
                <a:gd name="T54" fmla="*/ 0 w 1584"/>
                <a:gd name="T55" fmla="*/ 0 h 1526"/>
                <a:gd name="T56" fmla="*/ 0 w 1584"/>
                <a:gd name="T57" fmla="*/ 0 h 1526"/>
                <a:gd name="T58" fmla="*/ 0 w 1584"/>
                <a:gd name="T59" fmla="*/ 0 h 1526"/>
                <a:gd name="T60" fmla="*/ 0 w 1584"/>
                <a:gd name="T61" fmla="*/ 0 h 1526"/>
                <a:gd name="T62" fmla="*/ 0 w 1584"/>
                <a:gd name="T63" fmla="*/ 0 h 1526"/>
                <a:gd name="T64" fmla="*/ 0 w 1584"/>
                <a:gd name="T65" fmla="*/ 0 h 1526"/>
                <a:gd name="T66" fmla="*/ 0 w 1584"/>
                <a:gd name="T67" fmla="*/ 0 h 1526"/>
                <a:gd name="T68" fmla="*/ 0 w 1584"/>
                <a:gd name="T69" fmla="*/ 0 h 1526"/>
                <a:gd name="T70" fmla="*/ 0 w 1584"/>
                <a:gd name="T71" fmla="*/ 0 h 1526"/>
                <a:gd name="T72" fmla="*/ 0 w 1584"/>
                <a:gd name="T73" fmla="*/ 0 h 1526"/>
                <a:gd name="T74" fmla="*/ 0 w 1584"/>
                <a:gd name="T75" fmla="*/ 0 h 1526"/>
                <a:gd name="T76" fmla="*/ 0 w 1584"/>
                <a:gd name="T77" fmla="*/ 0 h 1526"/>
                <a:gd name="T78" fmla="*/ 0 w 1584"/>
                <a:gd name="T79" fmla="*/ 0 h 1526"/>
                <a:gd name="T80" fmla="*/ 0 w 1584"/>
                <a:gd name="T81" fmla="*/ 0 h 1526"/>
                <a:gd name="T82" fmla="*/ 0 w 1584"/>
                <a:gd name="T83" fmla="*/ 0 h 1526"/>
                <a:gd name="T84" fmla="*/ 0 w 1584"/>
                <a:gd name="T85" fmla="*/ 0 h 1526"/>
                <a:gd name="T86" fmla="*/ 0 w 1584"/>
                <a:gd name="T87" fmla="*/ 0 h 1526"/>
                <a:gd name="T88" fmla="*/ 0 w 1584"/>
                <a:gd name="T89" fmla="*/ 0 h 1526"/>
                <a:gd name="T90" fmla="*/ 0 w 1584"/>
                <a:gd name="T91" fmla="*/ 0 h 1526"/>
                <a:gd name="T92" fmla="*/ 0 w 1584"/>
                <a:gd name="T93" fmla="*/ 0 h 1526"/>
                <a:gd name="T94" fmla="*/ 0 w 1584"/>
                <a:gd name="T95" fmla="*/ 0 h 1526"/>
                <a:gd name="T96" fmla="*/ 0 w 1584"/>
                <a:gd name="T97" fmla="*/ 0 h 1526"/>
                <a:gd name="T98" fmla="*/ 0 w 1584"/>
                <a:gd name="T99" fmla="*/ 0 h 1526"/>
                <a:gd name="T100" fmla="*/ 0 w 1584"/>
                <a:gd name="T101" fmla="*/ 0 h 1526"/>
                <a:gd name="T102" fmla="*/ 0 w 1584"/>
                <a:gd name="T103" fmla="*/ 0 h 1526"/>
                <a:gd name="T104" fmla="*/ 0 w 1584"/>
                <a:gd name="T105" fmla="*/ 0 h 15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84"/>
                <a:gd name="T160" fmla="*/ 0 h 1526"/>
                <a:gd name="T161" fmla="*/ 1584 w 1584"/>
                <a:gd name="T162" fmla="*/ 1526 h 15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84" h="1526">
                  <a:moveTo>
                    <a:pt x="1398" y="580"/>
                  </a:moveTo>
                  <a:lnTo>
                    <a:pt x="1410" y="623"/>
                  </a:lnTo>
                  <a:lnTo>
                    <a:pt x="1415" y="661"/>
                  </a:lnTo>
                  <a:lnTo>
                    <a:pt x="1415" y="691"/>
                  </a:lnTo>
                  <a:lnTo>
                    <a:pt x="1415" y="702"/>
                  </a:lnTo>
                  <a:lnTo>
                    <a:pt x="1057" y="708"/>
                  </a:lnTo>
                  <a:lnTo>
                    <a:pt x="1012" y="779"/>
                  </a:lnTo>
                  <a:lnTo>
                    <a:pt x="891" y="762"/>
                  </a:lnTo>
                  <a:lnTo>
                    <a:pt x="958" y="639"/>
                  </a:lnTo>
                  <a:lnTo>
                    <a:pt x="964" y="635"/>
                  </a:lnTo>
                  <a:lnTo>
                    <a:pt x="978" y="628"/>
                  </a:lnTo>
                  <a:lnTo>
                    <a:pt x="995" y="619"/>
                  </a:lnTo>
                  <a:lnTo>
                    <a:pt x="1017" y="609"/>
                  </a:lnTo>
                  <a:lnTo>
                    <a:pt x="1043" y="597"/>
                  </a:lnTo>
                  <a:lnTo>
                    <a:pt x="1071" y="585"/>
                  </a:lnTo>
                  <a:lnTo>
                    <a:pt x="1102" y="573"/>
                  </a:lnTo>
                  <a:lnTo>
                    <a:pt x="1133" y="560"/>
                  </a:lnTo>
                  <a:lnTo>
                    <a:pt x="1165" y="548"/>
                  </a:lnTo>
                  <a:lnTo>
                    <a:pt x="1197" y="537"/>
                  </a:lnTo>
                  <a:lnTo>
                    <a:pt x="1228" y="528"/>
                  </a:lnTo>
                  <a:lnTo>
                    <a:pt x="1257" y="520"/>
                  </a:lnTo>
                  <a:lnTo>
                    <a:pt x="1284" y="516"/>
                  </a:lnTo>
                  <a:lnTo>
                    <a:pt x="1307" y="514"/>
                  </a:lnTo>
                  <a:lnTo>
                    <a:pt x="1326" y="515"/>
                  </a:lnTo>
                  <a:lnTo>
                    <a:pt x="1341" y="519"/>
                  </a:lnTo>
                  <a:lnTo>
                    <a:pt x="1350" y="526"/>
                  </a:lnTo>
                  <a:lnTo>
                    <a:pt x="1360" y="533"/>
                  </a:lnTo>
                  <a:lnTo>
                    <a:pt x="1368" y="539"/>
                  </a:lnTo>
                  <a:lnTo>
                    <a:pt x="1376" y="547"/>
                  </a:lnTo>
                  <a:lnTo>
                    <a:pt x="1383" y="555"/>
                  </a:lnTo>
                  <a:lnTo>
                    <a:pt x="1388" y="564"/>
                  </a:lnTo>
                  <a:lnTo>
                    <a:pt x="1394" y="571"/>
                  </a:lnTo>
                  <a:lnTo>
                    <a:pt x="1398" y="580"/>
                  </a:lnTo>
                  <a:lnTo>
                    <a:pt x="1582" y="580"/>
                  </a:lnTo>
                  <a:lnTo>
                    <a:pt x="1577" y="553"/>
                  </a:lnTo>
                  <a:lnTo>
                    <a:pt x="1568" y="525"/>
                  </a:lnTo>
                  <a:lnTo>
                    <a:pt x="1557" y="498"/>
                  </a:lnTo>
                  <a:lnTo>
                    <a:pt x="1544" y="470"/>
                  </a:lnTo>
                  <a:lnTo>
                    <a:pt x="1529" y="445"/>
                  </a:lnTo>
                  <a:lnTo>
                    <a:pt x="1514" y="419"/>
                  </a:lnTo>
                  <a:lnTo>
                    <a:pt x="1497" y="395"/>
                  </a:lnTo>
                  <a:lnTo>
                    <a:pt x="1481" y="372"/>
                  </a:lnTo>
                  <a:lnTo>
                    <a:pt x="1465" y="351"/>
                  </a:lnTo>
                  <a:lnTo>
                    <a:pt x="1449" y="332"/>
                  </a:lnTo>
                  <a:lnTo>
                    <a:pt x="1436" y="315"/>
                  </a:lnTo>
                  <a:lnTo>
                    <a:pt x="1423" y="301"/>
                  </a:lnTo>
                  <a:lnTo>
                    <a:pt x="1413" y="288"/>
                  </a:lnTo>
                  <a:lnTo>
                    <a:pt x="1404" y="281"/>
                  </a:lnTo>
                  <a:lnTo>
                    <a:pt x="1399" y="275"/>
                  </a:lnTo>
                  <a:lnTo>
                    <a:pt x="1397" y="273"/>
                  </a:lnTo>
                  <a:lnTo>
                    <a:pt x="1382" y="262"/>
                  </a:lnTo>
                  <a:lnTo>
                    <a:pt x="1366" y="253"/>
                  </a:lnTo>
                  <a:lnTo>
                    <a:pt x="1352" y="245"/>
                  </a:lnTo>
                  <a:lnTo>
                    <a:pt x="1337" y="238"/>
                  </a:lnTo>
                  <a:lnTo>
                    <a:pt x="1323" y="234"/>
                  </a:lnTo>
                  <a:lnTo>
                    <a:pt x="1308" y="230"/>
                  </a:lnTo>
                  <a:lnTo>
                    <a:pt x="1294" y="226"/>
                  </a:lnTo>
                  <a:lnTo>
                    <a:pt x="1281" y="224"/>
                  </a:lnTo>
                  <a:lnTo>
                    <a:pt x="1267" y="223"/>
                  </a:lnTo>
                  <a:lnTo>
                    <a:pt x="1255" y="223"/>
                  </a:lnTo>
                  <a:lnTo>
                    <a:pt x="1243" y="224"/>
                  </a:lnTo>
                  <a:lnTo>
                    <a:pt x="1231" y="224"/>
                  </a:lnTo>
                  <a:lnTo>
                    <a:pt x="1220" y="226"/>
                  </a:lnTo>
                  <a:lnTo>
                    <a:pt x="1210" y="228"/>
                  </a:lnTo>
                  <a:lnTo>
                    <a:pt x="1200" y="231"/>
                  </a:lnTo>
                  <a:lnTo>
                    <a:pt x="1191" y="233"/>
                  </a:lnTo>
                  <a:lnTo>
                    <a:pt x="1182" y="237"/>
                  </a:lnTo>
                  <a:lnTo>
                    <a:pt x="1172" y="243"/>
                  </a:lnTo>
                  <a:lnTo>
                    <a:pt x="1161" y="251"/>
                  </a:lnTo>
                  <a:lnTo>
                    <a:pt x="1150" y="260"/>
                  </a:lnTo>
                  <a:lnTo>
                    <a:pt x="1138" y="270"/>
                  </a:lnTo>
                  <a:lnTo>
                    <a:pt x="1128" y="282"/>
                  </a:lnTo>
                  <a:lnTo>
                    <a:pt x="1120" y="295"/>
                  </a:lnTo>
                  <a:lnTo>
                    <a:pt x="1112" y="311"/>
                  </a:lnTo>
                  <a:lnTo>
                    <a:pt x="1106" y="329"/>
                  </a:lnTo>
                  <a:lnTo>
                    <a:pt x="1104" y="348"/>
                  </a:lnTo>
                  <a:lnTo>
                    <a:pt x="1104" y="369"/>
                  </a:lnTo>
                  <a:lnTo>
                    <a:pt x="1107" y="391"/>
                  </a:lnTo>
                  <a:lnTo>
                    <a:pt x="1112" y="413"/>
                  </a:lnTo>
                  <a:lnTo>
                    <a:pt x="1121" y="436"/>
                  </a:lnTo>
                  <a:lnTo>
                    <a:pt x="1132" y="460"/>
                  </a:lnTo>
                  <a:lnTo>
                    <a:pt x="1145" y="486"/>
                  </a:lnTo>
                  <a:lnTo>
                    <a:pt x="1147" y="492"/>
                  </a:lnTo>
                  <a:lnTo>
                    <a:pt x="1147" y="497"/>
                  </a:lnTo>
                  <a:lnTo>
                    <a:pt x="1144" y="503"/>
                  </a:lnTo>
                  <a:lnTo>
                    <a:pt x="1140" y="506"/>
                  </a:lnTo>
                  <a:lnTo>
                    <a:pt x="1134" y="508"/>
                  </a:lnTo>
                  <a:lnTo>
                    <a:pt x="1128" y="508"/>
                  </a:lnTo>
                  <a:lnTo>
                    <a:pt x="1124" y="506"/>
                  </a:lnTo>
                  <a:lnTo>
                    <a:pt x="1120" y="502"/>
                  </a:lnTo>
                  <a:lnTo>
                    <a:pt x="1104" y="473"/>
                  </a:lnTo>
                  <a:lnTo>
                    <a:pt x="1092" y="445"/>
                  </a:lnTo>
                  <a:lnTo>
                    <a:pt x="1083" y="418"/>
                  </a:lnTo>
                  <a:lnTo>
                    <a:pt x="1076" y="393"/>
                  </a:lnTo>
                  <a:lnTo>
                    <a:pt x="1074" y="368"/>
                  </a:lnTo>
                  <a:lnTo>
                    <a:pt x="1074" y="344"/>
                  </a:lnTo>
                  <a:lnTo>
                    <a:pt x="1077" y="322"/>
                  </a:lnTo>
                  <a:lnTo>
                    <a:pt x="1084" y="299"/>
                  </a:lnTo>
                  <a:lnTo>
                    <a:pt x="1086" y="294"/>
                  </a:lnTo>
                  <a:lnTo>
                    <a:pt x="1090" y="287"/>
                  </a:lnTo>
                  <a:lnTo>
                    <a:pt x="1092" y="282"/>
                  </a:lnTo>
                  <a:lnTo>
                    <a:pt x="1095" y="276"/>
                  </a:lnTo>
                  <a:lnTo>
                    <a:pt x="1086" y="281"/>
                  </a:lnTo>
                  <a:lnTo>
                    <a:pt x="1077" y="285"/>
                  </a:lnTo>
                  <a:lnTo>
                    <a:pt x="1070" y="288"/>
                  </a:lnTo>
                  <a:lnTo>
                    <a:pt x="1061" y="292"/>
                  </a:lnTo>
                  <a:lnTo>
                    <a:pt x="1052" y="294"/>
                  </a:lnTo>
                  <a:lnTo>
                    <a:pt x="1043" y="295"/>
                  </a:lnTo>
                  <a:lnTo>
                    <a:pt x="1033" y="295"/>
                  </a:lnTo>
                  <a:lnTo>
                    <a:pt x="1022" y="295"/>
                  </a:lnTo>
                  <a:lnTo>
                    <a:pt x="1010" y="294"/>
                  </a:lnTo>
                  <a:lnTo>
                    <a:pt x="996" y="293"/>
                  </a:lnTo>
                  <a:lnTo>
                    <a:pt x="982" y="290"/>
                  </a:lnTo>
                  <a:lnTo>
                    <a:pt x="965" y="285"/>
                  </a:lnTo>
                  <a:lnTo>
                    <a:pt x="946" y="281"/>
                  </a:lnTo>
                  <a:lnTo>
                    <a:pt x="925" y="274"/>
                  </a:lnTo>
                  <a:lnTo>
                    <a:pt x="903" y="266"/>
                  </a:lnTo>
                  <a:lnTo>
                    <a:pt x="878" y="257"/>
                  </a:lnTo>
                  <a:lnTo>
                    <a:pt x="864" y="119"/>
                  </a:lnTo>
                  <a:lnTo>
                    <a:pt x="859" y="75"/>
                  </a:lnTo>
                  <a:lnTo>
                    <a:pt x="857" y="76"/>
                  </a:lnTo>
                  <a:lnTo>
                    <a:pt x="851" y="62"/>
                  </a:lnTo>
                  <a:lnTo>
                    <a:pt x="844" y="49"/>
                  </a:lnTo>
                  <a:lnTo>
                    <a:pt x="834" y="35"/>
                  </a:lnTo>
                  <a:lnTo>
                    <a:pt x="823" y="24"/>
                  </a:lnTo>
                  <a:lnTo>
                    <a:pt x="810" y="14"/>
                  </a:lnTo>
                  <a:lnTo>
                    <a:pt x="794" y="6"/>
                  </a:lnTo>
                  <a:lnTo>
                    <a:pt x="779" y="2"/>
                  </a:lnTo>
                  <a:lnTo>
                    <a:pt x="761" y="0"/>
                  </a:lnTo>
                  <a:lnTo>
                    <a:pt x="742" y="1"/>
                  </a:lnTo>
                  <a:lnTo>
                    <a:pt x="724" y="4"/>
                  </a:lnTo>
                  <a:lnTo>
                    <a:pt x="708" y="9"/>
                  </a:lnTo>
                  <a:lnTo>
                    <a:pt x="692" y="18"/>
                  </a:lnTo>
                  <a:lnTo>
                    <a:pt x="679" y="29"/>
                  </a:lnTo>
                  <a:lnTo>
                    <a:pt x="667" y="42"/>
                  </a:lnTo>
                  <a:lnTo>
                    <a:pt x="657" y="60"/>
                  </a:lnTo>
                  <a:lnTo>
                    <a:pt x="649" y="82"/>
                  </a:lnTo>
                  <a:lnTo>
                    <a:pt x="648" y="82"/>
                  </a:lnTo>
                  <a:lnTo>
                    <a:pt x="572" y="120"/>
                  </a:lnTo>
                  <a:lnTo>
                    <a:pt x="662" y="122"/>
                  </a:lnTo>
                  <a:lnTo>
                    <a:pt x="649" y="260"/>
                  </a:lnTo>
                  <a:lnTo>
                    <a:pt x="648" y="261"/>
                  </a:lnTo>
                  <a:lnTo>
                    <a:pt x="642" y="264"/>
                  </a:lnTo>
                  <a:lnTo>
                    <a:pt x="635" y="270"/>
                  </a:lnTo>
                  <a:lnTo>
                    <a:pt x="621" y="275"/>
                  </a:lnTo>
                  <a:lnTo>
                    <a:pt x="603" y="282"/>
                  </a:lnTo>
                  <a:lnTo>
                    <a:pt x="580" y="288"/>
                  </a:lnTo>
                  <a:lnTo>
                    <a:pt x="551" y="294"/>
                  </a:lnTo>
                  <a:lnTo>
                    <a:pt x="516" y="297"/>
                  </a:lnTo>
                  <a:lnTo>
                    <a:pt x="505" y="297"/>
                  </a:lnTo>
                  <a:lnTo>
                    <a:pt x="494" y="296"/>
                  </a:lnTo>
                  <a:lnTo>
                    <a:pt x="481" y="294"/>
                  </a:lnTo>
                  <a:lnTo>
                    <a:pt x="469" y="291"/>
                  </a:lnTo>
                  <a:lnTo>
                    <a:pt x="456" y="287"/>
                  </a:lnTo>
                  <a:lnTo>
                    <a:pt x="443" y="282"/>
                  </a:lnTo>
                  <a:lnTo>
                    <a:pt x="429" y="277"/>
                  </a:lnTo>
                  <a:lnTo>
                    <a:pt x="416" y="272"/>
                  </a:lnTo>
                  <a:lnTo>
                    <a:pt x="426" y="291"/>
                  </a:lnTo>
                  <a:lnTo>
                    <a:pt x="434" y="311"/>
                  </a:lnTo>
                  <a:lnTo>
                    <a:pt x="439" y="333"/>
                  </a:lnTo>
                  <a:lnTo>
                    <a:pt x="443" y="356"/>
                  </a:lnTo>
                  <a:lnTo>
                    <a:pt x="443" y="382"/>
                  </a:lnTo>
                  <a:lnTo>
                    <a:pt x="441" y="408"/>
                  </a:lnTo>
                  <a:lnTo>
                    <a:pt x="437" y="436"/>
                  </a:lnTo>
                  <a:lnTo>
                    <a:pt x="430" y="466"/>
                  </a:lnTo>
                  <a:lnTo>
                    <a:pt x="428" y="472"/>
                  </a:lnTo>
                  <a:lnTo>
                    <a:pt x="424" y="475"/>
                  </a:lnTo>
                  <a:lnTo>
                    <a:pt x="418" y="477"/>
                  </a:lnTo>
                  <a:lnTo>
                    <a:pt x="411" y="477"/>
                  </a:lnTo>
                  <a:lnTo>
                    <a:pt x="406" y="474"/>
                  </a:lnTo>
                  <a:lnTo>
                    <a:pt x="403" y="469"/>
                  </a:lnTo>
                  <a:lnTo>
                    <a:pt x="401" y="464"/>
                  </a:lnTo>
                  <a:lnTo>
                    <a:pt x="401" y="458"/>
                  </a:lnTo>
                  <a:lnTo>
                    <a:pt x="408" y="430"/>
                  </a:lnTo>
                  <a:lnTo>
                    <a:pt x="411" y="404"/>
                  </a:lnTo>
                  <a:lnTo>
                    <a:pt x="414" y="379"/>
                  </a:lnTo>
                  <a:lnTo>
                    <a:pt x="413" y="356"/>
                  </a:lnTo>
                  <a:lnTo>
                    <a:pt x="409" y="335"/>
                  </a:lnTo>
                  <a:lnTo>
                    <a:pt x="404" y="315"/>
                  </a:lnTo>
                  <a:lnTo>
                    <a:pt x="396" y="297"/>
                  </a:lnTo>
                  <a:lnTo>
                    <a:pt x="386" y="282"/>
                  </a:lnTo>
                  <a:lnTo>
                    <a:pt x="381" y="276"/>
                  </a:lnTo>
                  <a:lnTo>
                    <a:pt x="377" y="272"/>
                  </a:lnTo>
                  <a:lnTo>
                    <a:pt x="373" y="267"/>
                  </a:lnTo>
                  <a:lnTo>
                    <a:pt x="368" y="263"/>
                  </a:lnTo>
                  <a:lnTo>
                    <a:pt x="363" y="258"/>
                  </a:lnTo>
                  <a:lnTo>
                    <a:pt x="358" y="255"/>
                  </a:lnTo>
                  <a:lnTo>
                    <a:pt x="353" y="252"/>
                  </a:lnTo>
                  <a:lnTo>
                    <a:pt x="347" y="248"/>
                  </a:lnTo>
                  <a:lnTo>
                    <a:pt x="325" y="243"/>
                  </a:lnTo>
                  <a:lnTo>
                    <a:pt x="303" y="240"/>
                  </a:lnTo>
                  <a:lnTo>
                    <a:pt x="280" y="238"/>
                  </a:lnTo>
                  <a:lnTo>
                    <a:pt x="258" y="240"/>
                  </a:lnTo>
                  <a:lnTo>
                    <a:pt x="236" y="245"/>
                  </a:lnTo>
                  <a:lnTo>
                    <a:pt x="214" y="254"/>
                  </a:lnTo>
                  <a:lnTo>
                    <a:pt x="193" y="267"/>
                  </a:lnTo>
                  <a:lnTo>
                    <a:pt x="172" y="286"/>
                  </a:lnTo>
                  <a:lnTo>
                    <a:pt x="165" y="293"/>
                  </a:lnTo>
                  <a:lnTo>
                    <a:pt x="147" y="313"/>
                  </a:lnTo>
                  <a:lnTo>
                    <a:pt x="122" y="344"/>
                  </a:lnTo>
                  <a:lnTo>
                    <a:pt x="93" y="383"/>
                  </a:lnTo>
                  <a:lnTo>
                    <a:pt x="62" y="428"/>
                  </a:lnTo>
                  <a:lnTo>
                    <a:pt x="34" y="479"/>
                  </a:lnTo>
                  <a:lnTo>
                    <a:pt x="13" y="533"/>
                  </a:lnTo>
                  <a:lnTo>
                    <a:pt x="1" y="586"/>
                  </a:lnTo>
                  <a:lnTo>
                    <a:pt x="0" y="611"/>
                  </a:lnTo>
                  <a:lnTo>
                    <a:pt x="1" y="637"/>
                  </a:lnTo>
                  <a:lnTo>
                    <a:pt x="7" y="661"/>
                  </a:lnTo>
                  <a:lnTo>
                    <a:pt x="17" y="684"/>
                  </a:lnTo>
                  <a:lnTo>
                    <a:pt x="32" y="706"/>
                  </a:lnTo>
                  <a:lnTo>
                    <a:pt x="52" y="727"/>
                  </a:lnTo>
                  <a:lnTo>
                    <a:pt x="76" y="746"/>
                  </a:lnTo>
                  <a:lnTo>
                    <a:pt x="107" y="762"/>
                  </a:lnTo>
                  <a:lnTo>
                    <a:pt x="116" y="766"/>
                  </a:lnTo>
                  <a:lnTo>
                    <a:pt x="126" y="771"/>
                  </a:lnTo>
                  <a:lnTo>
                    <a:pt x="138" y="776"/>
                  </a:lnTo>
                  <a:lnTo>
                    <a:pt x="153" y="781"/>
                  </a:lnTo>
                  <a:lnTo>
                    <a:pt x="169" y="787"/>
                  </a:lnTo>
                  <a:lnTo>
                    <a:pt x="186" y="792"/>
                  </a:lnTo>
                  <a:lnTo>
                    <a:pt x="206" y="797"/>
                  </a:lnTo>
                  <a:lnTo>
                    <a:pt x="226" y="799"/>
                  </a:lnTo>
                  <a:lnTo>
                    <a:pt x="247" y="801"/>
                  </a:lnTo>
                  <a:lnTo>
                    <a:pt x="270" y="802"/>
                  </a:lnTo>
                  <a:lnTo>
                    <a:pt x="294" y="800"/>
                  </a:lnTo>
                  <a:lnTo>
                    <a:pt x="318" y="797"/>
                  </a:lnTo>
                  <a:lnTo>
                    <a:pt x="343" y="790"/>
                  </a:lnTo>
                  <a:lnTo>
                    <a:pt x="368" y="781"/>
                  </a:lnTo>
                  <a:lnTo>
                    <a:pt x="394" y="769"/>
                  </a:lnTo>
                  <a:lnTo>
                    <a:pt x="420" y="754"/>
                  </a:lnTo>
                  <a:lnTo>
                    <a:pt x="437" y="770"/>
                  </a:lnTo>
                  <a:lnTo>
                    <a:pt x="454" y="786"/>
                  </a:lnTo>
                  <a:lnTo>
                    <a:pt x="468" y="799"/>
                  </a:lnTo>
                  <a:lnTo>
                    <a:pt x="480" y="811"/>
                  </a:lnTo>
                  <a:lnTo>
                    <a:pt x="491" y="821"/>
                  </a:lnTo>
                  <a:lnTo>
                    <a:pt x="499" y="829"/>
                  </a:lnTo>
                  <a:lnTo>
                    <a:pt x="504" y="835"/>
                  </a:lnTo>
                  <a:lnTo>
                    <a:pt x="506" y="836"/>
                  </a:lnTo>
                  <a:lnTo>
                    <a:pt x="491" y="843"/>
                  </a:lnTo>
                  <a:lnTo>
                    <a:pt x="471" y="853"/>
                  </a:lnTo>
                  <a:lnTo>
                    <a:pt x="447" y="869"/>
                  </a:lnTo>
                  <a:lnTo>
                    <a:pt x="420" y="888"/>
                  </a:lnTo>
                  <a:lnTo>
                    <a:pt x="390" y="911"/>
                  </a:lnTo>
                  <a:lnTo>
                    <a:pt x="358" y="940"/>
                  </a:lnTo>
                  <a:lnTo>
                    <a:pt x="325" y="972"/>
                  </a:lnTo>
                  <a:lnTo>
                    <a:pt x="292" y="1011"/>
                  </a:lnTo>
                  <a:lnTo>
                    <a:pt x="258" y="1054"/>
                  </a:lnTo>
                  <a:lnTo>
                    <a:pt x="225" y="1103"/>
                  </a:lnTo>
                  <a:lnTo>
                    <a:pt x="195" y="1158"/>
                  </a:lnTo>
                  <a:lnTo>
                    <a:pt x="166" y="1218"/>
                  </a:lnTo>
                  <a:lnTo>
                    <a:pt x="141" y="1284"/>
                  </a:lnTo>
                  <a:lnTo>
                    <a:pt x="119" y="1357"/>
                  </a:lnTo>
                  <a:lnTo>
                    <a:pt x="103" y="1436"/>
                  </a:lnTo>
                  <a:lnTo>
                    <a:pt x="92" y="1523"/>
                  </a:lnTo>
                  <a:lnTo>
                    <a:pt x="236" y="1516"/>
                  </a:lnTo>
                  <a:lnTo>
                    <a:pt x="249" y="1498"/>
                  </a:lnTo>
                  <a:lnTo>
                    <a:pt x="266" y="1475"/>
                  </a:lnTo>
                  <a:lnTo>
                    <a:pt x="287" y="1450"/>
                  </a:lnTo>
                  <a:lnTo>
                    <a:pt x="312" y="1421"/>
                  </a:lnTo>
                  <a:lnTo>
                    <a:pt x="339" y="1391"/>
                  </a:lnTo>
                  <a:lnTo>
                    <a:pt x="369" y="1360"/>
                  </a:lnTo>
                  <a:lnTo>
                    <a:pt x="403" y="1327"/>
                  </a:lnTo>
                  <a:lnTo>
                    <a:pt x="439" y="1295"/>
                  </a:lnTo>
                  <a:lnTo>
                    <a:pt x="477" y="1264"/>
                  </a:lnTo>
                  <a:lnTo>
                    <a:pt x="517" y="1234"/>
                  </a:lnTo>
                  <a:lnTo>
                    <a:pt x="558" y="1208"/>
                  </a:lnTo>
                  <a:lnTo>
                    <a:pt x="600" y="1184"/>
                  </a:lnTo>
                  <a:lnTo>
                    <a:pt x="643" y="1163"/>
                  </a:lnTo>
                  <a:lnTo>
                    <a:pt x="688" y="1148"/>
                  </a:lnTo>
                  <a:lnTo>
                    <a:pt x="732" y="1138"/>
                  </a:lnTo>
                  <a:lnTo>
                    <a:pt x="777" y="1133"/>
                  </a:lnTo>
                  <a:lnTo>
                    <a:pt x="1134" y="1526"/>
                  </a:lnTo>
                  <a:lnTo>
                    <a:pt x="1475" y="1460"/>
                  </a:lnTo>
                  <a:lnTo>
                    <a:pt x="1473" y="1450"/>
                  </a:lnTo>
                  <a:lnTo>
                    <a:pt x="1466" y="1431"/>
                  </a:lnTo>
                  <a:lnTo>
                    <a:pt x="1458" y="1405"/>
                  </a:lnTo>
                  <a:lnTo>
                    <a:pt x="1446" y="1372"/>
                  </a:lnTo>
                  <a:lnTo>
                    <a:pt x="1432" y="1334"/>
                  </a:lnTo>
                  <a:lnTo>
                    <a:pt x="1414" y="1291"/>
                  </a:lnTo>
                  <a:lnTo>
                    <a:pt x="1393" y="1245"/>
                  </a:lnTo>
                  <a:lnTo>
                    <a:pt x="1369" y="1196"/>
                  </a:lnTo>
                  <a:lnTo>
                    <a:pt x="1343" y="1146"/>
                  </a:lnTo>
                  <a:lnTo>
                    <a:pt x="1313" y="1098"/>
                  </a:lnTo>
                  <a:lnTo>
                    <a:pt x="1279" y="1048"/>
                  </a:lnTo>
                  <a:lnTo>
                    <a:pt x="1244" y="1001"/>
                  </a:lnTo>
                  <a:lnTo>
                    <a:pt x="1204" y="957"/>
                  </a:lnTo>
                  <a:lnTo>
                    <a:pt x="1162" y="917"/>
                  </a:lnTo>
                  <a:lnTo>
                    <a:pt x="1116" y="881"/>
                  </a:lnTo>
                  <a:lnTo>
                    <a:pt x="1067" y="852"/>
                  </a:lnTo>
                  <a:lnTo>
                    <a:pt x="1076" y="845"/>
                  </a:lnTo>
                  <a:lnTo>
                    <a:pt x="1086" y="835"/>
                  </a:lnTo>
                  <a:lnTo>
                    <a:pt x="1096" y="823"/>
                  </a:lnTo>
                  <a:lnTo>
                    <a:pt x="1109" y="811"/>
                  </a:lnTo>
                  <a:lnTo>
                    <a:pt x="1121" y="798"/>
                  </a:lnTo>
                  <a:lnTo>
                    <a:pt x="1134" y="783"/>
                  </a:lnTo>
                  <a:lnTo>
                    <a:pt x="1148" y="768"/>
                  </a:lnTo>
                  <a:lnTo>
                    <a:pt x="1163" y="751"/>
                  </a:lnTo>
                  <a:lnTo>
                    <a:pt x="1190" y="768"/>
                  </a:lnTo>
                  <a:lnTo>
                    <a:pt x="1215" y="780"/>
                  </a:lnTo>
                  <a:lnTo>
                    <a:pt x="1242" y="790"/>
                  </a:lnTo>
                  <a:lnTo>
                    <a:pt x="1266" y="797"/>
                  </a:lnTo>
                  <a:lnTo>
                    <a:pt x="1292" y="800"/>
                  </a:lnTo>
                  <a:lnTo>
                    <a:pt x="1315" y="802"/>
                  </a:lnTo>
                  <a:lnTo>
                    <a:pt x="1338" y="802"/>
                  </a:lnTo>
                  <a:lnTo>
                    <a:pt x="1360" y="800"/>
                  </a:lnTo>
                  <a:lnTo>
                    <a:pt x="1380" y="797"/>
                  </a:lnTo>
                  <a:lnTo>
                    <a:pt x="1400" y="792"/>
                  </a:lnTo>
                  <a:lnTo>
                    <a:pt x="1418" y="788"/>
                  </a:lnTo>
                  <a:lnTo>
                    <a:pt x="1434" y="782"/>
                  </a:lnTo>
                  <a:lnTo>
                    <a:pt x="1448" y="777"/>
                  </a:lnTo>
                  <a:lnTo>
                    <a:pt x="1461" y="771"/>
                  </a:lnTo>
                  <a:lnTo>
                    <a:pt x="1471" y="767"/>
                  </a:lnTo>
                  <a:lnTo>
                    <a:pt x="1480" y="762"/>
                  </a:lnTo>
                  <a:lnTo>
                    <a:pt x="1510" y="746"/>
                  </a:lnTo>
                  <a:lnTo>
                    <a:pt x="1534" y="727"/>
                  </a:lnTo>
                  <a:lnTo>
                    <a:pt x="1553" y="706"/>
                  </a:lnTo>
                  <a:lnTo>
                    <a:pt x="1567" y="682"/>
                  </a:lnTo>
                  <a:lnTo>
                    <a:pt x="1577" y="658"/>
                  </a:lnTo>
                  <a:lnTo>
                    <a:pt x="1582" y="633"/>
                  </a:lnTo>
                  <a:lnTo>
                    <a:pt x="1584" y="606"/>
                  </a:lnTo>
                  <a:lnTo>
                    <a:pt x="1582" y="580"/>
                  </a:lnTo>
                  <a:lnTo>
                    <a:pt x="1398" y="5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1" name="Freeform 11"/>
            <p:cNvSpPr>
              <a:spLocks/>
            </p:cNvSpPr>
            <p:nvPr/>
          </p:nvSpPr>
          <p:spPr bwMode="auto">
            <a:xfrm>
              <a:off x="3560" y="1771"/>
              <a:ext cx="25" cy="14"/>
            </a:xfrm>
            <a:custGeom>
              <a:avLst/>
              <a:gdLst>
                <a:gd name="T0" fmla="*/ 0 w 153"/>
                <a:gd name="T1" fmla="*/ 0 h 87"/>
                <a:gd name="T2" fmla="*/ 0 w 153"/>
                <a:gd name="T3" fmla="*/ 0 h 87"/>
                <a:gd name="T4" fmla="*/ 0 w 153"/>
                <a:gd name="T5" fmla="*/ 0 h 87"/>
                <a:gd name="T6" fmla="*/ 0 w 153"/>
                <a:gd name="T7" fmla="*/ 0 h 87"/>
                <a:gd name="T8" fmla="*/ 0 w 153"/>
                <a:gd name="T9" fmla="*/ 0 h 87"/>
                <a:gd name="T10" fmla="*/ 0 w 153"/>
                <a:gd name="T11" fmla="*/ 0 h 87"/>
                <a:gd name="T12" fmla="*/ 0 w 153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"/>
                <a:gd name="T22" fmla="*/ 0 h 87"/>
                <a:gd name="T23" fmla="*/ 153 w 153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" h="87">
                  <a:moveTo>
                    <a:pt x="136" y="0"/>
                  </a:moveTo>
                  <a:lnTo>
                    <a:pt x="0" y="87"/>
                  </a:lnTo>
                  <a:lnTo>
                    <a:pt x="153" y="75"/>
                  </a:lnTo>
                  <a:lnTo>
                    <a:pt x="148" y="56"/>
                  </a:lnTo>
                  <a:lnTo>
                    <a:pt x="144" y="38"/>
                  </a:lnTo>
                  <a:lnTo>
                    <a:pt x="139" y="1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" name="Freeform 12"/>
            <p:cNvSpPr>
              <a:spLocks/>
            </p:cNvSpPr>
            <p:nvPr/>
          </p:nvSpPr>
          <p:spPr bwMode="auto">
            <a:xfrm>
              <a:off x="3552" y="1738"/>
              <a:ext cx="28" cy="14"/>
            </a:xfrm>
            <a:custGeom>
              <a:avLst/>
              <a:gdLst>
                <a:gd name="T0" fmla="*/ 0 w 170"/>
                <a:gd name="T1" fmla="*/ 0 h 84"/>
                <a:gd name="T2" fmla="*/ 0 w 170"/>
                <a:gd name="T3" fmla="*/ 0 h 84"/>
                <a:gd name="T4" fmla="*/ 0 w 170"/>
                <a:gd name="T5" fmla="*/ 0 h 84"/>
                <a:gd name="T6" fmla="*/ 0 w 170"/>
                <a:gd name="T7" fmla="*/ 0 h 84"/>
                <a:gd name="T8" fmla="*/ 0 w 170"/>
                <a:gd name="T9" fmla="*/ 0 h 84"/>
                <a:gd name="T10" fmla="*/ 0 w 170"/>
                <a:gd name="T11" fmla="*/ 0 h 84"/>
                <a:gd name="T12" fmla="*/ 0 w 170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84"/>
                <a:gd name="T23" fmla="*/ 170 w 170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84">
                  <a:moveTo>
                    <a:pt x="170" y="0"/>
                  </a:moveTo>
                  <a:lnTo>
                    <a:pt x="0" y="55"/>
                  </a:lnTo>
                  <a:lnTo>
                    <a:pt x="169" y="84"/>
                  </a:lnTo>
                  <a:lnTo>
                    <a:pt x="168" y="63"/>
                  </a:lnTo>
                  <a:lnTo>
                    <a:pt x="168" y="42"/>
                  </a:lnTo>
                  <a:lnTo>
                    <a:pt x="169" y="22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" name="Freeform 13"/>
            <p:cNvSpPr>
              <a:spLocks/>
            </p:cNvSpPr>
            <p:nvPr/>
          </p:nvSpPr>
          <p:spPr bwMode="auto">
            <a:xfrm>
              <a:off x="3566" y="1670"/>
              <a:ext cx="33" cy="20"/>
            </a:xfrm>
            <a:custGeom>
              <a:avLst/>
              <a:gdLst>
                <a:gd name="T0" fmla="*/ 0 w 195"/>
                <a:gd name="T1" fmla="*/ 0 h 122"/>
                <a:gd name="T2" fmla="*/ 0 w 195"/>
                <a:gd name="T3" fmla="*/ 0 h 122"/>
                <a:gd name="T4" fmla="*/ 0 w 195"/>
                <a:gd name="T5" fmla="*/ 0 h 122"/>
                <a:gd name="T6" fmla="*/ 0 w 195"/>
                <a:gd name="T7" fmla="*/ 0 h 122"/>
                <a:gd name="T8" fmla="*/ 0 w 195"/>
                <a:gd name="T9" fmla="*/ 0 h 122"/>
                <a:gd name="T10" fmla="*/ 0 w 195"/>
                <a:gd name="T11" fmla="*/ 0 h 122"/>
                <a:gd name="T12" fmla="*/ 0 w 195"/>
                <a:gd name="T13" fmla="*/ 0 h 122"/>
                <a:gd name="T14" fmla="*/ 0 w 195"/>
                <a:gd name="T15" fmla="*/ 0 h 122"/>
                <a:gd name="T16" fmla="*/ 0 w 195"/>
                <a:gd name="T17" fmla="*/ 0 h 122"/>
                <a:gd name="T18" fmla="*/ 0 w 195"/>
                <a:gd name="T19" fmla="*/ 0 h 122"/>
                <a:gd name="T20" fmla="*/ 0 w 195"/>
                <a:gd name="T21" fmla="*/ 0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5"/>
                <a:gd name="T34" fmla="*/ 0 h 122"/>
                <a:gd name="T35" fmla="*/ 195 w 195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5" h="122">
                  <a:moveTo>
                    <a:pt x="153" y="122"/>
                  </a:moveTo>
                  <a:lnTo>
                    <a:pt x="158" y="111"/>
                  </a:lnTo>
                  <a:lnTo>
                    <a:pt x="163" y="101"/>
                  </a:lnTo>
                  <a:lnTo>
                    <a:pt x="168" y="90"/>
                  </a:lnTo>
                  <a:lnTo>
                    <a:pt x="173" y="79"/>
                  </a:lnTo>
                  <a:lnTo>
                    <a:pt x="178" y="69"/>
                  </a:lnTo>
                  <a:lnTo>
                    <a:pt x="184" y="58"/>
                  </a:lnTo>
                  <a:lnTo>
                    <a:pt x="189" y="48"/>
                  </a:lnTo>
                  <a:lnTo>
                    <a:pt x="195" y="38"/>
                  </a:lnTo>
                  <a:lnTo>
                    <a:pt x="0" y="0"/>
                  </a:lnTo>
                  <a:lnTo>
                    <a:pt x="153" y="122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4" name="Freeform 14"/>
            <p:cNvSpPr>
              <a:spLocks/>
            </p:cNvSpPr>
            <p:nvPr/>
          </p:nvSpPr>
          <p:spPr bwMode="auto">
            <a:xfrm>
              <a:off x="3554" y="1706"/>
              <a:ext cx="32" cy="14"/>
            </a:xfrm>
            <a:custGeom>
              <a:avLst/>
              <a:gdLst>
                <a:gd name="T0" fmla="*/ 0 w 191"/>
                <a:gd name="T1" fmla="*/ 0 h 88"/>
                <a:gd name="T2" fmla="*/ 0 w 191"/>
                <a:gd name="T3" fmla="*/ 0 h 88"/>
                <a:gd name="T4" fmla="*/ 0 w 191"/>
                <a:gd name="T5" fmla="*/ 0 h 88"/>
                <a:gd name="T6" fmla="*/ 0 w 191"/>
                <a:gd name="T7" fmla="*/ 0 h 88"/>
                <a:gd name="T8" fmla="*/ 0 w 191"/>
                <a:gd name="T9" fmla="*/ 0 h 88"/>
                <a:gd name="T10" fmla="*/ 0 w 191"/>
                <a:gd name="T11" fmla="*/ 0 h 88"/>
                <a:gd name="T12" fmla="*/ 0 w 191"/>
                <a:gd name="T13" fmla="*/ 0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1"/>
                <a:gd name="T22" fmla="*/ 0 h 88"/>
                <a:gd name="T23" fmla="*/ 191 w 191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1" h="88">
                  <a:moveTo>
                    <a:pt x="191" y="0"/>
                  </a:moveTo>
                  <a:lnTo>
                    <a:pt x="0" y="11"/>
                  </a:lnTo>
                  <a:lnTo>
                    <a:pt x="170" y="88"/>
                  </a:lnTo>
                  <a:lnTo>
                    <a:pt x="175" y="66"/>
                  </a:lnTo>
                  <a:lnTo>
                    <a:pt x="179" y="44"/>
                  </a:lnTo>
                  <a:lnTo>
                    <a:pt x="185" y="2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5" name="Freeform 15"/>
            <p:cNvSpPr>
              <a:spLocks/>
            </p:cNvSpPr>
            <p:nvPr/>
          </p:nvSpPr>
          <p:spPr bwMode="auto">
            <a:xfrm>
              <a:off x="3587" y="1636"/>
              <a:ext cx="30" cy="27"/>
            </a:xfrm>
            <a:custGeom>
              <a:avLst/>
              <a:gdLst>
                <a:gd name="T0" fmla="*/ 0 w 181"/>
                <a:gd name="T1" fmla="*/ 0 h 161"/>
                <a:gd name="T2" fmla="*/ 0 w 181"/>
                <a:gd name="T3" fmla="*/ 0 h 161"/>
                <a:gd name="T4" fmla="*/ 0 w 181"/>
                <a:gd name="T5" fmla="*/ 0 h 161"/>
                <a:gd name="T6" fmla="*/ 0 w 181"/>
                <a:gd name="T7" fmla="*/ 0 h 161"/>
                <a:gd name="T8" fmla="*/ 0 w 181"/>
                <a:gd name="T9" fmla="*/ 0 h 161"/>
                <a:gd name="T10" fmla="*/ 0 w 181"/>
                <a:gd name="T11" fmla="*/ 0 h 161"/>
                <a:gd name="T12" fmla="*/ 0 w 181"/>
                <a:gd name="T13" fmla="*/ 0 h 161"/>
                <a:gd name="T14" fmla="*/ 0 w 181"/>
                <a:gd name="T15" fmla="*/ 0 h 161"/>
                <a:gd name="T16" fmla="*/ 0 w 181"/>
                <a:gd name="T17" fmla="*/ 0 h 161"/>
                <a:gd name="T18" fmla="*/ 0 w 181"/>
                <a:gd name="T19" fmla="*/ 0 h 161"/>
                <a:gd name="T20" fmla="*/ 0 w 181"/>
                <a:gd name="T21" fmla="*/ 0 h 1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1"/>
                <a:gd name="T34" fmla="*/ 0 h 161"/>
                <a:gd name="T35" fmla="*/ 181 w 181"/>
                <a:gd name="T36" fmla="*/ 161 h 1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1" h="161">
                  <a:moveTo>
                    <a:pt x="181" y="87"/>
                  </a:moveTo>
                  <a:lnTo>
                    <a:pt x="0" y="0"/>
                  </a:lnTo>
                  <a:lnTo>
                    <a:pt x="120" y="161"/>
                  </a:lnTo>
                  <a:lnTo>
                    <a:pt x="126" y="151"/>
                  </a:lnTo>
                  <a:lnTo>
                    <a:pt x="134" y="141"/>
                  </a:lnTo>
                  <a:lnTo>
                    <a:pt x="142" y="132"/>
                  </a:lnTo>
                  <a:lnTo>
                    <a:pt x="150" y="122"/>
                  </a:lnTo>
                  <a:lnTo>
                    <a:pt x="158" y="113"/>
                  </a:lnTo>
                  <a:lnTo>
                    <a:pt x="165" y="104"/>
                  </a:lnTo>
                  <a:lnTo>
                    <a:pt x="173" y="96"/>
                  </a:lnTo>
                  <a:lnTo>
                    <a:pt x="181" y="87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6" name="Freeform 16"/>
            <p:cNvSpPr>
              <a:spLocks/>
            </p:cNvSpPr>
            <p:nvPr/>
          </p:nvSpPr>
          <p:spPr bwMode="auto">
            <a:xfrm>
              <a:off x="3607" y="1871"/>
              <a:ext cx="283" cy="108"/>
            </a:xfrm>
            <a:custGeom>
              <a:avLst/>
              <a:gdLst>
                <a:gd name="T0" fmla="*/ 0 w 1701"/>
                <a:gd name="T1" fmla="*/ 0 h 646"/>
                <a:gd name="T2" fmla="*/ 0 w 1701"/>
                <a:gd name="T3" fmla="*/ 0 h 646"/>
                <a:gd name="T4" fmla="*/ 0 w 1701"/>
                <a:gd name="T5" fmla="*/ 0 h 646"/>
                <a:gd name="T6" fmla="*/ 0 w 1701"/>
                <a:gd name="T7" fmla="*/ 0 h 646"/>
                <a:gd name="T8" fmla="*/ 0 w 1701"/>
                <a:gd name="T9" fmla="*/ 0 h 6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1"/>
                <a:gd name="T16" fmla="*/ 0 h 646"/>
                <a:gd name="T17" fmla="*/ 1701 w 1701"/>
                <a:gd name="T18" fmla="*/ 646 h 6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1" h="646">
                  <a:moveTo>
                    <a:pt x="0" y="71"/>
                  </a:moveTo>
                  <a:lnTo>
                    <a:pt x="169" y="646"/>
                  </a:lnTo>
                  <a:lnTo>
                    <a:pt x="1701" y="239"/>
                  </a:lnTo>
                  <a:lnTo>
                    <a:pt x="1657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7" name="Freeform 18"/>
            <p:cNvSpPr>
              <a:spLocks/>
            </p:cNvSpPr>
            <p:nvPr/>
          </p:nvSpPr>
          <p:spPr bwMode="auto">
            <a:xfrm>
              <a:off x="3715" y="1753"/>
              <a:ext cx="65" cy="178"/>
            </a:xfrm>
            <a:custGeom>
              <a:avLst/>
              <a:gdLst>
                <a:gd name="T0" fmla="*/ 0 w 390"/>
                <a:gd name="T1" fmla="*/ 0 h 1073"/>
                <a:gd name="T2" fmla="*/ 0 w 390"/>
                <a:gd name="T3" fmla="*/ 0 h 1073"/>
                <a:gd name="T4" fmla="*/ 0 w 390"/>
                <a:gd name="T5" fmla="*/ 0 h 1073"/>
                <a:gd name="T6" fmla="*/ 0 w 390"/>
                <a:gd name="T7" fmla="*/ 0 h 1073"/>
                <a:gd name="T8" fmla="*/ 0 w 390"/>
                <a:gd name="T9" fmla="*/ 0 h 1073"/>
                <a:gd name="T10" fmla="*/ 0 w 390"/>
                <a:gd name="T11" fmla="*/ 0 h 1073"/>
                <a:gd name="T12" fmla="*/ 0 w 390"/>
                <a:gd name="T13" fmla="*/ 0 h 1073"/>
                <a:gd name="T14" fmla="*/ 0 w 390"/>
                <a:gd name="T15" fmla="*/ 0 h 1073"/>
                <a:gd name="T16" fmla="*/ 0 w 390"/>
                <a:gd name="T17" fmla="*/ 0 h 1073"/>
                <a:gd name="T18" fmla="*/ 0 w 390"/>
                <a:gd name="T19" fmla="*/ 0 h 1073"/>
                <a:gd name="T20" fmla="*/ 0 w 390"/>
                <a:gd name="T21" fmla="*/ 0 h 1073"/>
                <a:gd name="T22" fmla="*/ 0 w 390"/>
                <a:gd name="T23" fmla="*/ 0 h 1073"/>
                <a:gd name="T24" fmla="*/ 0 w 390"/>
                <a:gd name="T25" fmla="*/ 0 h 1073"/>
                <a:gd name="T26" fmla="*/ 0 w 390"/>
                <a:gd name="T27" fmla="*/ 0 h 1073"/>
                <a:gd name="T28" fmla="*/ 0 w 390"/>
                <a:gd name="T29" fmla="*/ 0 h 1073"/>
                <a:gd name="T30" fmla="*/ 0 w 390"/>
                <a:gd name="T31" fmla="*/ 0 h 1073"/>
                <a:gd name="T32" fmla="*/ 0 w 390"/>
                <a:gd name="T33" fmla="*/ 0 h 1073"/>
                <a:gd name="T34" fmla="*/ 0 w 390"/>
                <a:gd name="T35" fmla="*/ 0 h 1073"/>
                <a:gd name="T36" fmla="*/ 0 w 390"/>
                <a:gd name="T37" fmla="*/ 0 h 1073"/>
                <a:gd name="T38" fmla="*/ 0 w 390"/>
                <a:gd name="T39" fmla="*/ 0 h 1073"/>
                <a:gd name="T40" fmla="*/ 0 w 390"/>
                <a:gd name="T41" fmla="*/ 0 h 10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0"/>
                <a:gd name="T64" fmla="*/ 0 h 1073"/>
                <a:gd name="T65" fmla="*/ 390 w 390"/>
                <a:gd name="T66" fmla="*/ 1073 h 10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0" h="1073">
                  <a:moveTo>
                    <a:pt x="390" y="75"/>
                  </a:moveTo>
                  <a:lnTo>
                    <a:pt x="390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152" y="75"/>
                  </a:lnTo>
                  <a:lnTo>
                    <a:pt x="152" y="259"/>
                  </a:lnTo>
                  <a:lnTo>
                    <a:pt x="81" y="259"/>
                  </a:lnTo>
                  <a:lnTo>
                    <a:pt x="81" y="824"/>
                  </a:lnTo>
                  <a:lnTo>
                    <a:pt x="170" y="824"/>
                  </a:lnTo>
                  <a:lnTo>
                    <a:pt x="184" y="958"/>
                  </a:lnTo>
                  <a:lnTo>
                    <a:pt x="154" y="958"/>
                  </a:lnTo>
                  <a:lnTo>
                    <a:pt x="174" y="1073"/>
                  </a:lnTo>
                  <a:lnTo>
                    <a:pt x="222" y="1073"/>
                  </a:lnTo>
                  <a:lnTo>
                    <a:pt x="242" y="958"/>
                  </a:lnTo>
                  <a:lnTo>
                    <a:pt x="211" y="958"/>
                  </a:lnTo>
                  <a:lnTo>
                    <a:pt x="224" y="824"/>
                  </a:lnTo>
                  <a:lnTo>
                    <a:pt x="313" y="824"/>
                  </a:lnTo>
                  <a:lnTo>
                    <a:pt x="313" y="259"/>
                  </a:lnTo>
                  <a:lnTo>
                    <a:pt x="230" y="259"/>
                  </a:lnTo>
                  <a:lnTo>
                    <a:pt x="230" y="75"/>
                  </a:lnTo>
                  <a:lnTo>
                    <a:pt x="390" y="75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auto">
            <a:xfrm>
              <a:off x="3734" y="1801"/>
              <a:ext cx="2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zh-TW" altLang="en-US" sz="2400">
                <a:ea typeface="新細明體" pitchFamily="18" charset="-120"/>
              </a:endParaRPr>
            </a:p>
          </p:txBody>
        </p:sp>
        <p:sp>
          <p:nvSpPr>
            <p:cNvPr id="99" name="Rectangle 20"/>
            <p:cNvSpPr>
              <a:spLocks noChangeArrowheads="1"/>
            </p:cNvSpPr>
            <p:nvPr/>
          </p:nvSpPr>
          <p:spPr bwMode="auto">
            <a:xfrm>
              <a:off x="3734" y="1820"/>
              <a:ext cx="27" cy="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zh-TW" altLang="en-US" sz="2400">
                <a:ea typeface="新細明體" pitchFamily="18" charset="-120"/>
              </a:endParaRPr>
            </a:p>
          </p:txBody>
        </p:sp>
        <p:sp>
          <p:nvSpPr>
            <p:cNvPr id="100" name="Freeform 21"/>
            <p:cNvSpPr>
              <a:spLocks/>
            </p:cNvSpPr>
            <p:nvPr/>
          </p:nvSpPr>
          <p:spPr bwMode="auto">
            <a:xfrm>
              <a:off x="3720" y="1907"/>
              <a:ext cx="7" cy="7"/>
            </a:xfrm>
            <a:custGeom>
              <a:avLst/>
              <a:gdLst>
                <a:gd name="T0" fmla="*/ 0 w 40"/>
                <a:gd name="T1" fmla="*/ 0 h 41"/>
                <a:gd name="T2" fmla="*/ 0 w 40"/>
                <a:gd name="T3" fmla="*/ 0 h 41"/>
                <a:gd name="T4" fmla="*/ 0 w 40"/>
                <a:gd name="T5" fmla="*/ 0 h 41"/>
                <a:gd name="T6" fmla="*/ 0 w 40"/>
                <a:gd name="T7" fmla="*/ 0 h 41"/>
                <a:gd name="T8" fmla="*/ 0 w 40"/>
                <a:gd name="T9" fmla="*/ 0 h 41"/>
                <a:gd name="T10" fmla="*/ 0 w 40"/>
                <a:gd name="T11" fmla="*/ 0 h 41"/>
                <a:gd name="T12" fmla="*/ 0 w 40"/>
                <a:gd name="T13" fmla="*/ 0 h 41"/>
                <a:gd name="T14" fmla="*/ 0 w 40"/>
                <a:gd name="T15" fmla="*/ 0 h 41"/>
                <a:gd name="T16" fmla="*/ 0 w 40"/>
                <a:gd name="T17" fmla="*/ 0 h 41"/>
                <a:gd name="T18" fmla="*/ 0 w 40"/>
                <a:gd name="T19" fmla="*/ 0 h 41"/>
                <a:gd name="T20" fmla="*/ 0 w 40"/>
                <a:gd name="T21" fmla="*/ 0 h 41"/>
                <a:gd name="T22" fmla="*/ 0 w 40"/>
                <a:gd name="T23" fmla="*/ 0 h 41"/>
                <a:gd name="T24" fmla="*/ 0 w 40"/>
                <a:gd name="T25" fmla="*/ 0 h 41"/>
                <a:gd name="T26" fmla="*/ 0 w 40"/>
                <a:gd name="T27" fmla="*/ 0 h 41"/>
                <a:gd name="T28" fmla="*/ 0 w 40"/>
                <a:gd name="T29" fmla="*/ 0 h 41"/>
                <a:gd name="T30" fmla="*/ 0 w 40"/>
                <a:gd name="T31" fmla="*/ 0 h 41"/>
                <a:gd name="T32" fmla="*/ 0 w 40"/>
                <a:gd name="T33" fmla="*/ 0 h 41"/>
                <a:gd name="T34" fmla="*/ 0 w 40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41"/>
                <a:gd name="T56" fmla="*/ 40 w 40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41">
                  <a:moveTo>
                    <a:pt x="0" y="21"/>
                  </a:moveTo>
                  <a:lnTo>
                    <a:pt x="1" y="29"/>
                  </a:lnTo>
                  <a:lnTo>
                    <a:pt x="6" y="35"/>
                  </a:lnTo>
                  <a:lnTo>
                    <a:pt x="12" y="40"/>
                  </a:lnTo>
                  <a:lnTo>
                    <a:pt x="20" y="41"/>
                  </a:lnTo>
                  <a:lnTo>
                    <a:pt x="28" y="40"/>
                  </a:lnTo>
                  <a:lnTo>
                    <a:pt x="35" y="35"/>
                  </a:lnTo>
                  <a:lnTo>
                    <a:pt x="39" y="29"/>
                  </a:lnTo>
                  <a:lnTo>
                    <a:pt x="40" y="21"/>
                  </a:lnTo>
                  <a:lnTo>
                    <a:pt x="39" y="13"/>
                  </a:lnTo>
                  <a:lnTo>
                    <a:pt x="35" y="7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7"/>
                  </a:lnTo>
                  <a:lnTo>
                    <a:pt x="1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1" name="Freeform 22"/>
            <p:cNvSpPr>
              <a:spLocks/>
            </p:cNvSpPr>
            <p:nvPr/>
          </p:nvSpPr>
          <p:spPr bwMode="auto">
            <a:xfrm>
              <a:off x="3716" y="1924"/>
              <a:ext cx="7" cy="7"/>
            </a:xfrm>
            <a:custGeom>
              <a:avLst/>
              <a:gdLst>
                <a:gd name="T0" fmla="*/ 0 w 40"/>
                <a:gd name="T1" fmla="*/ 0 h 39"/>
                <a:gd name="T2" fmla="*/ 0 w 40"/>
                <a:gd name="T3" fmla="*/ 0 h 39"/>
                <a:gd name="T4" fmla="*/ 0 w 40"/>
                <a:gd name="T5" fmla="*/ 0 h 39"/>
                <a:gd name="T6" fmla="*/ 0 w 40"/>
                <a:gd name="T7" fmla="*/ 0 h 39"/>
                <a:gd name="T8" fmla="*/ 0 w 40"/>
                <a:gd name="T9" fmla="*/ 0 h 39"/>
                <a:gd name="T10" fmla="*/ 0 w 40"/>
                <a:gd name="T11" fmla="*/ 0 h 39"/>
                <a:gd name="T12" fmla="*/ 0 w 40"/>
                <a:gd name="T13" fmla="*/ 0 h 39"/>
                <a:gd name="T14" fmla="*/ 0 w 40"/>
                <a:gd name="T15" fmla="*/ 0 h 39"/>
                <a:gd name="T16" fmla="*/ 0 w 40"/>
                <a:gd name="T17" fmla="*/ 0 h 39"/>
                <a:gd name="T18" fmla="*/ 0 w 40"/>
                <a:gd name="T19" fmla="*/ 0 h 39"/>
                <a:gd name="T20" fmla="*/ 0 w 40"/>
                <a:gd name="T21" fmla="*/ 0 h 39"/>
                <a:gd name="T22" fmla="*/ 0 w 40"/>
                <a:gd name="T23" fmla="*/ 0 h 39"/>
                <a:gd name="T24" fmla="*/ 0 w 40"/>
                <a:gd name="T25" fmla="*/ 0 h 39"/>
                <a:gd name="T26" fmla="*/ 0 w 40"/>
                <a:gd name="T27" fmla="*/ 0 h 39"/>
                <a:gd name="T28" fmla="*/ 0 w 40"/>
                <a:gd name="T29" fmla="*/ 0 h 39"/>
                <a:gd name="T30" fmla="*/ 0 w 40"/>
                <a:gd name="T31" fmla="*/ 0 h 39"/>
                <a:gd name="T32" fmla="*/ 0 w 40"/>
                <a:gd name="T33" fmla="*/ 0 h 39"/>
                <a:gd name="T34" fmla="*/ 0 w 40"/>
                <a:gd name="T35" fmla="*/ 0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39"/>
                <a:gd name="T56" fmla="*/ 40 w 40"/>
                <a:gd name="T57" fmla="*/ 39 h 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39">
                  <a:moveTo>
                    <a:pt x="0" y="20"/>
                  </a:moveTo>
                  <a:lnTo>
                    <a:pt x="1" y="27"/>
                  </a:lnTo>
                  <a:lnTo>
                    <a:pt x="5" y="34"/>
                  </a:lnTo>
                  <a:lnTo>
                    <a:pt x="12" y="38"/>
                  </a:lnTo>
                  <a:lnTo>
                    <a:pt x="20" y="39"/>
                  </a:lnTo>
                  <a:lnTo>
                    <a:pt x="27" y="38"/>
                  </a:lnTo>
                  <a:lnTo>
                    <a:pt x="34" y="34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5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" name="Freeform 23"/>
            <p:cNvSpPr>
              <a:spLocks/>
            </p:cNvSpPr>
            <p:nvPr/>
          </p:nvSpPr>
          <p:spPr bwMode="auto">
            <a:xfrm>
              <a:off x="3698" y="1923"/>
              <a:ext cx="7" cy="6"/>
            </a:xfrm>
            <a:custGeom>
              <a:avLst/>
              <a:gdLst>
                <a:gd name="T0" fmla="*/ 0 w 41"/>
                <a:gd name="T1" fmla="*/ 0 h 39"/>
                <a:gd name="T2" fmla="*/ 0 w 41"/>
                <a:gd name="T3" fmla="*/ 0 h 39"/>
                <a:gd name="T4" fmla="*/ 0 w 41"/>
                <a:gd name="T5" fmla="*/ 0 h 39"/>
                <a:gd name="T6" fmla="*/ 0 w 41"/>
                <a:gd name="T7" fmla="*/ 0 h 39"/>
                <a:gd name="T8" fmla="*/ 0 w 41"/>
                <a:gd name="T9" fmla="*/ 0 h 39"/>
                <a:gd name="T10" fmla="*/ 0 w 41"/>
                <a:gd name="T11" fmla="*/ 0 h 39"/>
                <a:gd name="T12" fmla="*/ 0 w 41"/>
                <a:gd name="T13" fmla="*/ 0 h 39"/>
                <a:gd name="T14" fmla="*/ 0 w 41"/>
                <a:gd name="T15" fmla="*/ 0 h 39"/>
                <a:gd name="T16" fmla="*/ 0 w 41"/>
                <a:gd name="T17" fmla="*/ 0 h 39"/>
                <a:gd name="T18" fmla="*/ 0 w 41"/>
                <a:gd name="T19" fmla="*/ 0 h 39"/>
                <a:gd name="T20" fmla="*/ 0 w 41"/>
                <a:gd name="T21" fmla="*/ 0 h 39"/>
                <a:gd name="T22" fmla="*/ 0 w 41"/>
                <a:gd name="T23" fmla="*/ 0 h 39"/>
                <a:gd name="T24" fmla="*/ 0 w 41"/>
                <a:gd name="T25" fmla="*/ 0 h 39"/>
                <a:gd name="T26" fmla="*/ 0 w 41"/>
                <a:gd name="T27" fmla="*/ 0 h 39"/>
                <a:gd name="T28" fmla="*/ 0 w 41"/>
                <a:gd name="T29" fmla="*/ 0 h 39"/>
                <a:gd name="T30" fmla="*/ 0 w 41"/>
                <a:gd name="T31" fmla="*/ 0 h 39"/>
                <a:gd name="T32" fmla="*/ 0 w 41"/>
                <a:gd name="T33" fmla="*/ 0 h 39"/>
                <a:gd name="T34" fmla="*/ 0 w 41"/>
                <a:gd name="T35" fmla="*/ 0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9"/>
                <a:gd name="T56" fmla="*/ 41 w 41"/>
                <a:gd name="T57" fmla="*/ 39 h 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9">
                  <a:moveTo>
                    <a:pt x="0" y="20"/>
                  </a:moveTo>
                  <a:lnTo>
                    <a:pt x="2" y="27"/>
                  </a:lnTo>
                  <a:lnTo>
                    <a:pt x="7" y="34"/>
                  </a:lnTo>
                  <a:lnTo>
                    <a:pt x="13" y="38"/>
                  </a:lnTo>
                  <a:lnTo>
                    <a:pt x="21" y="39"/>
                  </a:lnTo>
                  <a:lnTo>
                    <a:pt x="29" y="38"/>
                  </a:lnTo>
                  <a:lnTo>
                    <a:pt x="36" y="34"/>
                  </a:lnTo>
                  <a:lnTo>
                    <a:pt x="40" y="27"/>
                  </a:lnTo>
                  <a:lnTo>
                    <a:pt x="41" y="20"/>
                  </a:lnTo>
                  <a:lnTo>
                    <a:pt x="40" y="12"/>
                  </a:lnTo>
                  <a:lnTo>
                    <a:pt x="36" y="5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3700" y="1903"/>
              <a:ext cx="7" cy="7"/>
            </a:xfrm>
            <a:custGeom>
              <a:avLst/>
              <a:gdLst>
                <a:gd name="T0" fmla="*/ 0 w 41"/>
                <a:gd name="T1" fmla="*/ 0 h 41"/>
                <a:gd name="T2" fmla="*/ 0 w 41"/>
                <a:gd name="T3" fmla="*/ 0 h 41"/>
                <a:gd name="T4" fmla="*/ 0 w 41"/>
                <a:gd name="T5" fmla="*/ 0 h 41"/>
                <a:gd name="T6" fmla="*/ 0 w 41"/>
                <a:gd name="T7" fmla="*/ 0 h 41"/>
                <a:gd name="T8" fmla="*/ 0 w 41"/>
                <a:gd name="T9" fmla="*/ 0 h 41"/>
                <a:gd name="T10" fmla="*/ 0 w 41"/>
                <a:gd name="T11" fmla="*/ 0 h 41"/>
                <a:gd name="T12" fmla="*/ 0 w 41"/>
                <a:gd name="T13" fmla="*/ 0 h 41"/>
                <a:gd name="T14" fmla="*/ 0 w 41"/>
                <a:gd name="T15" fmla="*/ 0 h 41"/>
                <a:gd name="T16" fmla="*/ 0 w 41"/>
                <a:gd name="T17" fmla="*/ 0 h 41"/>
                <a:gd name="T18" fmla="*/ 0 w 41"/>
                <a:gd name="T19" fmla="*/ 0 h 41"/>
                <a:gd name="T20" fmla="*/ 0 w 41"/>
                <a:gd name="T21" fmla="*/ 0 h 41"/>
                <a:gd name="T22" fmla="*/ 0 w 41"/>
                <a:gd name="T23" fmla="*/ 0 h 41"/>
                <a:gd name="T24" fmla="*/ 0 w 41"/>
                <a:gd name="T25" fmla="*/ 0 h 41"/>
                <a:gd name="T26" fmla="*/ 0 w 41"/>
                <a:gd name="T27" fmla="*/ 0 h 41"/>
                <a:gd name="T28" fmla="*/ 0 w 41"/>
                <a:gd name="T29" fmla="*/ 0 h 41"/>
                <a:gd name="T30" fmla="*/ 0 w 41"/>
                <a:gd name="T31" fmla="*/ 0 h 41"/>
                <a:gd name="T32" fmla="*/ 0 w 41"/>
                <a:gd name="T33" fmla="*/ 0 h 41"/>
                <a:gd name="T34" fmla="*/ 0 w 41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1"/>
                <a:gd name="T56" fmla="*/ 41 w 41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1">
                  <a:moveTo>
                    <a:pt x="0" y="20"/>
                  </a:moveTo>
                  <a:lnTo>
                    <a:pt x="2" y="28"/>
                  </a:lnTo>
                  <a:lnTo>
                    <a:pt x="7" y="34"/>
                  </a:lnTo>
                  <a:lnTo>
                    <a:pt x="13" y="39"/>
                  </a:lnTo>
                  <a:lnTo>
                    <a:pt x="21" y="41"/>
                  </a:lnTo>
                  <a:lnTo>
                    <a:pt x="29" y="39"/>
                  </a:lnTo>
                  <a:lnTo>
                    <a:pt x="36" y="34"/>
                  </a:lnTo>
                  <a:lnTo>
                    <a:pt x="40" y="28"/>
                  </a:lnTo>
                  <a:lnTo>
                    <a:pt x="41" y="20"/>
                  </a:lnTo>
                  <a:lnTo>
                    <a:pt x="40" y="12"/>
                  </a:lnTo>
                  <a:lnTo>
                    <a:pt x="36" y="7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3769" y="1905"/>
              <a:ext cx="7" cy="7"/>
            </a:xfrm>
            <a:custGeom>
              <a:avLst/>
              <a:gdLst>
                <a:gd name="T0" fmla="*/ 0 w 40"/>
                <a:gd name="T1" fmla="*/ 0 h 41"/>
                <a:gd name="T2" fmla="*/ 0 w 40"/>
                <a:gd name="T3" fmla="*/ 0 h 41"/>
                <a:gd name="T4" fmla="*/ 0 w 40"/>
                <a:gd name="T5" fmla="*/ 0 h 41"/>
                <a:gd name="T6" fmla="*/ 0 w 40"/>
                <a:gd name="T7" fmla="*/ 0 h 41"/>
                <a:gd name="T8" fmla="*/ 0 w 40"/>
                <a:gd name="T9" fmla="*/ 0 h 41"/>
                <a:gd name="T10" fmla="*/ 0 w 40"/>
                <a:gd name="T11" fmla="*/ 0 h 41"/>
                <a:gd name="T12" fmla="*/ 0 w 40"/>
                <a:gd name="T13" fmla="*/ 0 h 41"/>
                <a:gd name="T14" fmla="*/ 0 w 40"/>
                <a:gd name="T15" fmla="*/ 0 h 41"/>
                <a:gd name="T16" fmla="*/ 0 w 40"/>
                <a:gd name="T17" fmla="*/ 0 h 41"/>
                <a:gd name="T18" fmla="*/ 0 w 40"/>
                <a:gd name="T19" fmla="*/ 0 h 41"/>
                <a:gd name="T20" fmla="*/ 0 w 40"/>
                <a:gd name="T21" fmla="*/ 0 h 41"/>
                <a:gd name="T22" fmla="*/ 0 w 40"/>
                <a:gd name="T23" fmla="*/ 0 h 41"/>
                <a:gd name="T24" fmla="*/ 0 w 40"/>
                <a:gd name="T25" fmla="*/ 0 h 41"/>
                <a:gd name="T26" fmla="*/ 0 w 40"/>
                <a:gd name="T27" fmla="*/ 0 h 41"/>
                <a:gd name="T28" fmla="*/ 0 w 40"/>
                <a:gd name="T29" fmla="*/ 0 h 41"/>
                <a:gd name="T30" fmla="*/ 0 w 40"/>
                <a:gd name="T31" fmla="*/ 0 h 41"/>
                <a:gd name="T32" fmla="*/ 0 w 40"/>
                <a:gd name="T33" fmla="*/ 0 h 41"/>
                <a:gd name="T34" fmla="*/ 0 w 40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41"/>
                <a:gd name="T56" fmla="*/ 40 w 40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41">
                  <a:moveTo>
                    <a:pt x="40" y="21"/>
                  </a:moveTo>
                  <a:lnTo>
                    <a:pt x="39" y="13"/>
                  </a:lnTo>
                  <a:lnTo>
                    <a:pt x="34" y="7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7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6" y="35"/>
                  </a:lnTo>
                  <a:lnTo>
                    <a:pt x="12" y="40"/>
                  </a:lnTo>
                  <a:lnTo>
                    <a:pt x="20" y="41"/>
                  </a:lnTo>
                  <a:lnTo>
                    <a:pt x="28" y="40"/>
                  </a:lnTo>
                  <a:lnTo>
                    <a:pt x="34" y="35"/>
                  </a:lnTo>
                  <a:lnTo>
                    <a:pt x="39" y="29"/>
                  </a:lnTo>
                  <a:lnTo>
                    <a:pt x="40" y="2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3768" y="1923"/>
              <a:ext cx="7" cy="6"/>
            </a:xfrm>
            <a:custGeom>
              <a:avLst/>
              <a:gdLst>
                <a:gd name="T0" fmla="*/ 0 w 42"/>
                <a:gd name="T1" fmla="*/ 0 h 39"/>
                <a:gd name="T2" fmla="*/ 0 w 42"/>
                <a:gd name="T3" fmla="*/ 0 h 39"/>
                <a:gd name="T4" fmla="*/ 0 w 42"/>
                <a:gd name="T5" fmla="*/ 0 h 39"/>
                <a:gd name="T6" fmla="*/ 0 w 42"/>
                <a:gd name="T7" fmla="*/ 0 h 39"/>
                <a:gd name="T8" fmla="*/ 0 w 42"/>
                <a:gd name="T9" fmla="*/ 0 h 39"/>
                <a:gd name="T10" fmla="*/ 0 w 42"/>
                <a:gd name="T11" fmla="*/ 0 h 39"/>
                <a:gd name="T12" fmla="*/ 0 w 42"/>
                <a:gd name="T13" fmla="*/ 0 h 39"/>
                <a:gd name="T14" fmla="*/ 0 w 42"/>
                <a:gd name="T15" fmla="*/ 0 h 39"/>
                <a:gd name="T16" fmla="*/ 0 w 42"/>
                <a:gd name="T17" fmla="*/ 0 h 39"/>
                <a:gd name="T18" fmla="*/ 0 w 42"/>
                <a:gd name="T19" fmla="*/ 0 h 39"/>
                <a:gd name="T20" fmla="*/ 0 w 42"/>
                <a:gd name="T21" fmla="*/ 0 h 39"/>
                <a:gd name="T22" fmla="*/ 0 w 42"/>
                <a:gd name="T23" fmla="*/ 0 h 39"/>
                <a:gd name="T24" fmla="*/ 0 w 42"/>
                <a:gd name="T25" fmla="*/ 0 h 39"/>
                <a:gd name="T26" fmla="*/ 0 w 42"/>
                <a:gd name="T27" fmla="*/ 0 h 39"/>
                <a:gd name="T28" fmla="*/ 0 w 42"/>
                <a:gd name="T29" fmla="*/ 0 h 39"/>
                <a:gd name="T30" fmla="*/ 0 w 42"/>
                <a:gd name="T31" fmla="*/ 0 h 39"/>
                <a:gd name="T32" fmla="*/ 0 w 42"/>
                <a:gd name="T33" fmla="*/ 0 h 39"/>
                <a:gd name="T34" fmla="*/ 0 w 42"/>
                <a:gd name="T35" fmla="*/ 0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39"/>
                <a:gd name="T56" fmla="*/ 42 w 42"/>
                <a:gd name="T57" fmla="*/ 39 h 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39">
                  <a:moveTo>
                    <a:pt x="42" y="20"/>
                  </a:moveTo>
                  <a:lnTo>
                    <a:pt x="39" y="12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6" y="34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8" y="38"/>
                  </a:lnTo>
                  <a:lnTo>
                    <a:pt x="35" y="34"/>
                  </a:lnTo>
                  <a:lnTo>
                    <a:pt x="39" y="27"/>
                  </a:lnTo>
                  <a:lnTo>
                    <a:pt x="42" y="2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3769" y="1905"/>
              <a:ext cx="7" cy="7"/>
            </a:xfrm>
            <a:custGeom>
              <a:avLst/>
              <a:gdLst>
                <a:gd name="T0" fmla="*/ 0 w 40"/>
                <a:gd name="T1" fmla="*/ 0 h 41"/>
                <a:gd name="T2" fmla="*/ 0 w 40"/>
                <a:gd name="T3" fmla="*/ 0 h 41"/>
                <a:gd name="T4" fmla="*/ 0 w 40"/>
                <a:gd name="T5" fmla="*/ 0 h 41"/>
                <a:gd name="T6" fmla="*/ 0 w 40"/>
                <a:gd name="T7" fmla="*/ 0 h 41"/>
                <a:gd name="T8" fmla="*/ 0 w 40"/>
                <a:gd name="T9" fmla="*/ 0 h 41"/>
                <a:gd name="T10" fmla="*/ 0 w 40"/>
                <a:gd name="T11" fmla="*/ 0 h 41"/>
                <a:gd name="T12" fmla="*/ 0 w 40"/>
                <a:gd name="T13" fmla="*/ 0 h 41"/>
                <a:gd name="T14" fmla="*/ 0 w 40"/>
                <a:gd name="T15" fmla="*/ 0 h 41"/>
                <a:gd name="T16" fmla="*/ 0 w 40"/>
                <a:gd name="T17" fmla="*/ 0 h 41"/>
                <a:gd name="T18" fmla="*/ 0 w 40"/>
                <a:gd name="T19" fmla="*/ 0 h 41"/>
                <a:gd name="T20" fmla="*/ 0 w 40"/>
                <a:gd name="T21" fmla="*/ 0 h 41"/>
                <a:gd name="T22" fmla="*/ 0 w 40"/>
                <a:gd name="T23" fmla="*/ 0 h 41"/>
                <a:gd name="T24" fmla="*/ 0 w 40"/>
                <a:gd name="T25" fmla="*/ 0 h 41"/>
                <a:gd name="T26" fmla="*/ 0 w 40"/>
                <a:gd name="T27" fmla="*/ 0 h 41"/>
                <a:gd name="T28" fmla="*/ 0 w 40"/>
                <a:gd name="T29" fmla="*/ 0 h 41"/>
                <a:gd name="T30" fmla="*/ 0 w 40"/>
                <a:gd name="T31" fmla="*/ 0 h 41"/>
                <a:gd name="T32" fmla="*/ 0 w 40"/>
                <a:gd name="T33" fmla="*/ 0 h 41"/>
                <a:gd name="T34" fmla="*/ 0 w 40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41"/>
                <a:gd name="T56" fmla="*/ 40 w 40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41">
                  <a:moveTo>
                    <a:pt x="40" y="21"/>
                  </a:moveTo>
                  <a:lnTo>
                    <a:pt x="39" y="13"/>
                  </a:lnTo>
                  <a:lnTo>
                    <a:pt x="34" y="7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7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6" y="35"/>
                  </a:lnTo>
                  <a:lnTo>
                    <a:pt x="12" y="40"/>
                  </a:lnTo>
                  <a:lnTo>
                    <a:pt x="20" y="41"/>
                  </a:lnTo>
                  <a:lnTo>
                    <a:pt x="28" y="40"/>
                  </a:lnTo>
                  <a:lnTo>
                    <a:pt x="34" y="35"/>
                  </a:lnTo>
                  <a:lnTo>
                    <a:pt x="39" y="29"/>
                  </a:lnTo>
                  <a:lnTo>
                    <a:pt x="40" y="2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3787" y="1900"/>
              <a:ext cx="6" cy="7"/>
            </a:xfrm>
            <a:custGeom>
              <a:avLst/>
              <a:gdLst>
                <a:gd name="T0" fmla="*/ 0 w 41"/>
                <a:gd name="T1" fmla="*/ 0 h 40"/>
                <a:gd name="T2" fmla="*/ 0 w 41"/>
                <a:gd name="T3" fmla="*/ 0 h 40"/>
                <a:gd name="T4" fmla="*/ 0 w 41"/>
                <a:gd name="T5" fmla="*/ 0 h 40"/>
                <a:gd name="T6" fmla="*/ 0 w 41"/>
                <a:gd name="T7" fmla="*/ 0 h 40"/>
                <a:gd name="T8" fmla="*/ 0 w 41"/>
                <a:gd name="T9" fmla="*/ 0 h 40"/>
                <a:gd name="T10" fmla="*/ 0 w 41"/>
                <a:gd name="T11" fmla="*/ 0 h 40"/>
                <a:gd name="T12" fmla="*/ 0 w 41"/>
                <a:gd name="T13" fmla="*/ 0 h 40"/>
                <a:gd name="T14" fmla="*/ 0 w 41"/>
                <a:gd name="T15" fmla="*/ 0 h 40"/>
                <a:gd name="T16" fmla="*/ 0 w 41"/>
                <a:gd name="T17" fmla="*/ 0 h 40"/>
                <a:gd name="T18" fmla="*/ 0 w 41"/>
                <a:gd name="T19" fmla="*/ 0 h 40"/>
                <a:gd name="T20" fmla="*/ 0 w 41"/>
                <a:gd name="T21" fmla="*/ 0 h 40"/>
                <a:gd name="T22" fmla="*/ 0 w 41"/>
                <a:gd name="T23" fmla="*/ 0 h 40"/>
                <a:gd name="T24" fmla="*/ 0 w 41"/>
                <a:gd name="T25" fmla="*/ 0 h 40"/>
                <a:gd name="T26" fmla="*/ 0 w 41"/>
                <a:gd name="T27" fmla="*/ 0 h 40"/>
                <a:gd name="T28" fmla="*/ 0 w 41"/>
                <a:gd name="T29" fmla="*/ 0 h 40"/>
                <a:gd name="T30" fmla="*/ 0 w 41"/>
                <a:gd name="T31" fmla="*/ 0 h 40"/>
                <a:gd name="T32" fmla="*/ 0 w 41"/>
                <a:gd name="T33" fmla="*/ 0 h 40"/>
                <a:gd name="T34" fmla="*/ 0 w 41"/>
                <a:gd name="T35" fmla="*/ 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0"/>
                <a:gd name="T56" fmla="*/ 41 w 4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0">
                  <a:moveTo>
                    <a:pt x="41" y="20"/>
                  </a:move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5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12" y="39"/>
                  </a:lnTo>
                  <a:lnTo>
                    <a:pt x="19" y="40"/>
                  </a:lnTo>
                  <a:lnTo>
                    <a:pt x="27" y="39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>
              <a:off x="3785" y="1916"/>
              <a:ext cx="7" cy="7"/>
            </a:xfrm>
            <a:custGeom>
              <a:avLst/>
              <a:gdLst>
                <a:gd name="T0" fmla="*/ 0 w 41"/>
                <a:gd name="T1" fmla="*/ 0 h 40"/>
                <a:gd name="T2" fmla="*/ 0 w 41"/>
                <a:gd name="T3" fmla="*/ 0 h 40"/>
                <a:gd name="T4" fmla="*/ 0 w 41"/>
                <a:gd name="T5" fmla="*/ 0 h 40"/>
                <a:gd name="T6" fmla="*/ 0 w 41"/>
                <a:gd name="T7" fmla="*/ 0 h 40"/>
                <a:gd name="T8" fmla="*/ 0 w 41"/>
                <a:gd name="T9" fmla="*/ 0 h 40"/>
                <a:gd name="T10" fmla="*/ 0 w 41"/>
                <a:gd name="T11" fmla="*/ 0 h 40"/>
                <a:gd name="T12" fmla="*/ 0 w 41"/>
                <a:gd name="T13" fmla="*/ 0 h 40"/>
                <a:gd name="T14" fmla="*/ 0 w 41"/>
                <a:gd name="T15" fmla="*/ 0 h 40"/>
                <a:gd name="T16" fmla="*/ 0 w 41"/>
                <a:gd name="T17" fmla="*/ 0 h 40"/>
                <a:gd name="T18" fmla="*/ 0 w 41"/>
                <a:gd name="T19" fmla="*/ 0 h 40"/>
                <a:gd name="T20" fmla="*/ 0 w 41"/>
                <a:gd name="T21" fmla="*/ 0 h 40"/>
                <a:gd name="T22" fmla="*/ 0 w 41"/>
                <a:gd name="T23" fmla="*/ 0 h 40"/>
                <a:gd name="T24" fmla="*/ 0 w 41"/>
                <a:gd name="T25" fmla="*/ 0 h 40"/>
                <a:gd name="T26" fmla="*/ 0 w 41"/>
                <a:gd name="T27" fmla="*/ 0 h 40"/>
                <a:gd name="T28" fmla="*/ 0 w 41"/>
                <a:gd name="T29" fmla="*/ 0 h 40"/>
                <a:gd name="T30" fmla="*/ 0 w 41"/>
                <a:gd name="T31" fmla="*/ 0 h 40"/>
                <a:gd name="T32" fmla="*/ 0 w 41"/>
                <a:gd name="T33" fmla="*/ 0 h 40"/>
                <a:gd name="T34" fmla="*/ 0 w 41"/>
                <a:gd name="T35" fmla="*/ 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0"/>
                <a:gd name="T56" fmla="*/ 41 w 4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0">
                  <a:moveTo>
                    <a:pt x="41" y="20"/>
                  </a:moveTo>
                  <a:lnTo>
                    <a:pt x="38" y="12"/>
                  </a:lnTo>
                  <a:lnTo>
                    <a:pt x="34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" y="34"/>
                  </a:lnTo>
                  <a:lnTo>
                    <a:pt x="12" y="38"/>
                  </a:lnTo>
                  <a:lnTo>
                    <a:pt x="19" y="40"/>
                  </a:lnTo>
                  <a:lnTo>
                    <a:pt x="27" y="38"/>
                  </a:lnTo>
                  <a:lnTo>
                    <a:pt x="34" y="34"/>
                  </a:lnTo>
                  <a:lnTo>
                    <a:pt x="38" y="27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755575" y="5445224"/>
            <a:ext cx="780915" cy="499570"/>
            <a:chOff x="5724128" y="4271918"/>
            <a:chExt cx="2813712" cy="1800000"/>
          </a:xfrm>
        </p:grpSpPr>
        <p:sp>
          <p:nvSpPr>
            <p:cNvPr id="49" name="平行四邊形 48"/>
            <p:cNvSpPr/>
            <p:nvPr/>
          </p:nvSpPr>
          <p:spPr bwMode="auto">
            <a:xfrm>
              <a:off x="5724128" y="4271918"/>
              <a:ext cx="2813712" cy="1658835"/>
            </a:xfrm>
            <a:prstGeom prst="parallelogram">
              <a:avLst>
                <a:gd name="adj" fmla="val 11540"/>
              </a:avLst>
            </a:prstGeom>
            <a:solidFill>
              <a:srgbClr val="8DA8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pic>
          <p:nvPicPr>
            <p:cNvPr id="50" name="Picture 3"/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16246" y="4271918"/>
              <a:ext cx="2621594" cy="1800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圓角矩形 2"/>
          <p:cNvSpPr/>
          <p:nvPr/>
        </p:nvSpPr>
        <p:spPr>
          <a:xfrm>
            <a:off x="5039544" y="3356992"/>
            <a:ext cx="2745685" cy="1634490"/>
          </a:xfrm>
          <a:prstGeom prst="round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統籌所有宣傳資源並謹慎評估出席對象，確保活動品質</a:t>
            </a:r>
          </a:p>
        </p:txBody>
      </p:sp>
    </p:spTree>
    <p:extLst>
      <p:ext uri="{BB962C8B-B14F-4D97-AF65-F5344CB8AC3E}">
        <p14:creationId xmlns:p14="http://schemas.microsoft.com/office/powerpoint/2010/main" val="20389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/>
              <a:t>全方位的</a:t>
            </a:r>
            <a:r>
              <a:rPr lang="zh-TW" altLang="en-US" sz="5400" b="1" dirty="0" smtClean="0"/>
              <a:t>媒體宣傳效益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zh-TW" altLang="en-US" sz="3000" b="1" dirty="0">
                <a:solidFill>
                  <a:srgbClr val="C00000"/>
                </a:solidFill>
              </a:rPr>
              <a:t>長</a:t>
            </a:r>
            <a:r>
              <a:rPr lang="zh-TW" altLang="en-US" sz="3000" b="1" dirty="0" smtClean="0">
                <a:solidFill>
                  <a:srgbClr val="C00000"/>
                </a:solidFill>
              </a:rPr>
              <a:t>達</a:t>
            </a:r>
            <a:r>
              <a:rPr lang="en-US" altLang="zh-TW" sz="3000" b="1" dirty="0" smtClean="0">
                <a:solidFill>
                  <a:srgbClr val="C00000"/>
                </a:solidFill>
              </a:rPr>
              <a:t>8</a:t>
            </a:r>
            <a:r>
              <a:rPr lang="zh-TW" altLang="en-US" sz="3000" b="1" dirty="0" smtClean="0">
                <a:solidFill>
                  <a:srgbClr val="C00000"/>
                </a:solidFill>
              </a:rPr>
              <a:t>周，將客戶</a:t>
            </a:r>
            <a:r>
              <a:rPr lang="zh-TW" altLang="en-US" sz="3000" b="1" dirty="0">
                <a:solidFill>
                  <a:srgbClr val="C00000"/>
                </a:solidFill>
              </a:rPr>
              <a:t>行銷效益最大</a:t>
            </a:r>
            <a:r>
              <a:rPr lang="zh-TW" altLang="en-US" sz="3000" b="1" dirty="0" smtClean="0">
                <a:solidFill>
                  <a:srgbClr val="C00000"/>
                </a:solidFill>
              </a:rPr>
              <a:t>化！</a:t>
            </a:r>
            <a:r>
              <a:rPr lang="en-US" altLang="zh-TW" b="1" dirty="0" smtClean="0">
                <a:solidFill>
                  <a:srgbClr val="0070C0"/>
                </a:solidFill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r>
              <a:rPr lang="zh-TW" altLang="en-US" sz="1900" dirty="0" smtClean="0"/>
              <a:t>將於</a:t>
            </a:r>
            <a:r>
              <a:rPr lang="en-US" altLang="zh-TW" sz="1900" dirty="0" smtClean="0"/>
              <a:t>2015</a:t>
            </a:r>
            <a:r>
              <a:rPr lang="zh-TW" altLang="en-US" sz="1900" dirty="0" smtClean="0"/>
              <a:t>年</a:t>
            </a:r>
            <a:r>
              <a:rPr lang="en-US" altLang="zh-TW" sz="1900" dirty="0" smtClean="0"/>
              <a:t>6</a:t>
            </a:r>
            <a:r>
              <a:rPr lang="zh-TW" altLang="en-US" sz="1900" dirty="0" smtClean="0"/>
              <a:t>月開始啟動宣傳！</a:t>
            </a:r>
            <a:endParaRPr lang="en-US" altLang="zh-TW" sz="1900" dirty="0" smtClean="0"/>
          </a:p>
          <a:p>
            <a:pPr lvl="1"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altLang="zh-TW" sz="1400" dirty="0" smtClean="0"/>
              <a:t>iThome Online</a:t>
            </a:r>
            <a:r>
              <a:rPr lang="zh-TW" altLang="en-US" sz="1400" dirty="0" smtClean="0"/>
              <a:t> 網站</a:t>
            </a:r>
            <a:endParaRPr lang="en-US" altLang="zh-TW" sz="1400" dirty="0" smtClean="0"/>
          </a:p>
          <a:p>
            <a:pPr lvl="1"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altLang="zh-TW" sz="1400" dirty="0" smtClean="0"/>
              <a:t>iThome</a:t>
            </a:r>
            <a:r>
              <a:rPr lang="zh-TW" altLang="en-US" sz="1400" dirty="0" smtClean="0"/>
              <a:t>電子報、會員 </a:t>
            </a:r>
            <a:r>
              <a:rPr lang="en-US" altLang="zh-TW" sz="1400" dirty="0" err="1" smtClean="0"/>
              <a:t>edm</a:t>
            </a:r>
            <a:endParaRPr lang="en-US" altLang="zh-TW" sz="1400" dirty="0" smtClean="0"/>
          </a:p>
          <a:p>
            <a:pPr lvl="1"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altLang="zh-TW" sz="1400" dirty="0" smtClean="0"/>
              <a:t>iThome</a:t>
            </a:r>
            <a:r>
              <a:rPr lang="zh-TW" altLang="en-US" sz="1400" dirty="0" smtClean="0"/>
              <a:t> 電腦報平面廣告</a:t>
            </a:r>
            <a:endParaRPr lang="en-US" altLang="zh-TW" sz="1400" dirty="0" smtClean="0"/>
          </a:p>
          <a:p>
            <a:pPr lvl="1"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zh-TW" altLang="en-US" sz="1400" dirty="0" smtClean="0"/>
              <a:t>個別產業名單 </a:t>
            </a:r>
            <a:r>
              <a:rPr lang="en-US" altLang="zh-TW" sz="1400" dirty="0" smtClean="0"/>
              <a:t>Database </a:t>
            </a:r>
            <a:r>
              <a:rPr lang="zh-TW" altLang="en-US" sz="1400" dirty="0" smtClean="0"/>
              <a:t>邀約</a:t>
            </a:r>
            <a:endParaRPr lang="en-US" altLang="zh-TW" sz="1400" dirty="0" smtClean="0"/>
          </a:p>
          <a:p>
            <a:pPr lvl="1"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zh-TW" altLang="en-US" sz="1400" dirty="0" smtClean="0"/>
              <a:t>成立活動官網：</a:t>
            </a:r>
            <a:r>
              <a:rPr lang="zh-TW" altLang="en-US" sz="1400" dirty="0"/>
              <a:t>每週</a:t>
            </a:r>
            <a:r>
              <a:rPr lang="zh-TW" altLang="en-US" sz="1400" dirty="0" smtClean="0"/>
              <a:t>更新參展商之「</a:t>
            </a:r>
            <a:r>
              <a:rPr lang="zh-TW" altLang="en-US" sz="1400" b="1" dirty="0" smtClean="0"/>
              <a:t>領航觀點</a:t>
            </a:r>
            <a:r>
              <a:rPr lang="zh-TW" altLang="en-US" sz="1400" dirty="0" smtClean="0"/>
              <a:t>」，深化活動專業訊息</a:t>
            </a:r>
            <a:endParaRPr lang="en-US" altLang="zh-TW" sz="1400" dirty="0" smtClean="0"/>
          </a:p>
          <a:p>
            <a:pPr lvl="1"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n-US" altLang="zh-TW" sz="1900" dirty="0"/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zh-TW" altLang="en-US" sz="1900" b="1" dirty="0" smtClean="0"/>
              <a:t>一般活動訊息之外的「領航觀點」</a:t>
            </a:r>
            <a:endParaRPr lang="en-US" altLang="zh-TW" sz="1900" b="1" dirty="0" smtClean="0"/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zh-TW" altLang="en-US" sz="1500" dirty="0" smtClean="0"/>
              <a:t>讓潛在與會者預先認識參展廠商內涵與展望，也用業界故事打動人心、炒熱議題。</a:t>
            </a:r>
            <a:endParaRPr lang="en-US" altLang="zh-TW" sz="1500" dirty="0" smtClean="0"/>
          </a:p>
          <a:p>
            <a:pPr lvl="1"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zh-TW" altLang="en-US" sz="1400" dirty="0" smtClean="0"/>
              <a:t>鑽石與白金</a:t>
            </a:r>
            <a:r>
              <a:rPr lang="zh-TW" altLang="en-US" sz="1400" dirty="0"/>
              <a:t>級贊助商將有專門團隊前往採訪，宣傳大會同時，一併露出贊助商「領航觀點」。</a:t>
            </a:r>
            <a:endParaRPr lang="en-US" altLang="zh-TW" sz="1400" dirty="0"/>
          </a:p>
          <a:p>
            <a:pPr lvl="1"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zh-TW" altLang="en-US" sz="1400" dirty="0"/>
              <a:t>黃金</a:t>
            </a:r>
            <a:r>
              <a:rPr lang="zh-TW" altLang="en-US" sz="1400" dirty="0" smtClean="0"/>
              <a:t>與銀級贊助商，將可自行提供介紹圖文稿，宣傳大會同時也將露出其「領航觀點」</a:t>
            </a:r>
            <a:r>
              <a:rPr lang="zh-TW" altLang="en-US" sz="1400" dirty="0"/>
              <a:t> 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</p:txBody>
      </p:sp>
    </p:spTree>
    <p:extLst>
      <p:ext uri="{BB962C8B-B14F-4D97-AF65-F5344CB8AC3E}">
        <p14:creationId xmlns:p14="http://schemas.microsoft.com/office/powerpoint/2010/main" val="3683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iThome Online</a:t>
            </a:r>
            <a:r>
              <a:rPr lang="zh-TW" altLang="en-US" dirty="0"/>
              <a:t> </a:t>
            </a:r>
            <a:r>
              <a:rPr lang="zh-TW" altLang="en-US" dirty="0" smtClean="0"/>
              <a:t>網站</a:t>
            </a:r>
            <a:r>
              <a:rPr lang="en-US" altLang="zh-TW" dirty="0"/>
              <a:t> </a:t>
            </a:r>
            <a:r>
              <a:rPr lang="zh-TW" altLang="en-US" dirty="0" smtClean="0"/>
              <a:t>宣傳</a:t>
            </a:r>
            <a:endParaRPr lang="en-US" altLang="zh-TW" dirty="0"/>
          </a:p>
        </p:txBody>
      </p:sp>
      <p:pic>
        <p:nvPicPr>
          <p:cNvPr id="10" name="Picture 2" descr="\\IT-FILE2\ithome\design_tmp\給博修\2014研討會\0923OpenStack\screenshot\2014-09-04_102926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 bwMode="auto">
          <a:xfrm>
            <a:off x="5159375" y="1268413"/>
            <a:ext cx="3984625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" name="群組 1"/>
          <p:cNvGrpSpPr/>
          <p:nvPr/>
        </p:nvGrpSpPr>
        <p:grpSpPr>
          <a:xfrm>
            <a:off x="251520" y="1268760"/>
            <a:ext cx="4247940" cy="2376264"/>
            <a:chOff x="251520" y="1268760"/>
            <a:chExt cx="8495880" cy="4752528"/>
          </a:xfrm>
        </p:grpSpPr>
        <p:pic>
          <p:nvPicPr>
            <p:cNvPr id="6" name="Picture 2" descr="\\IT-FILE2\ithome\design_tmp\給博修\2014研討會\0923OpenStack\screenshot\2014-09-04_102552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6600" y="1268760"/>
              <a:ext cx="8350800" cy="4752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7" name="矩形 6"/>
            <p:cNvSpPr/>
            <p:nvPr/>
          </p:nvSpPr>
          <p:spPr>
            <a:xfrm>
              <a:off x="251520" y="1556792"/>
              <a:ext cx="6768752" cy="792088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660232" y="2924944"/>
              <a:ext cx="2016224" cy="208823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6695993" y="2320138"/>
            <a:ext cx="1950775" cy="13281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616" y="3284984"/>
            <a:ext cx="353223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矩形 12"/>
          <p:cNvSpPr/>
          <p:nvPr/>
        </p:nvSpPr>
        <p:spPr>
          <a:xfrm>
            <a:off x="3554355" y="4797152"/>
            <a:ext cx="945105" cy="8750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5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 err="1"/>
              <a:t>iThome</a:t>
            </a:r>
            <a:r>
              <a:rPr lang="zh-TW" altLang="en-US" dirty="0" smtClean="0"/>
              <a:t>電子報 ＆會員 </a:t>
            </a:r>
            <a:r>
              <a:rPr lang="en-US" altLang="zh-TW" dirty="0" err="1"/>
              <a:t>edm</a:t>
            </a:r>
            <a:endParaRPr lang="en-US" altLang="zh-TW" dirty="0"/>
          </a:p>
        </p:txBody>
      </p:sp>
      <p:pic>
        <p:nvPicPr>
          <p:cNvPr id="6" name="Picture 2" descr="\\IT-FILE2\ithome\design_tmp\給博修\2014研討會\0923OpenStack\screenshot\2014-09-04_10272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8058" y="1556792"/>
            <a:ext cx="481237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\\IT-FILE2\ithome\design_tmp\給博修\2014研討會\0923OpenStack\screenshot\2014-09-04_10275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1412776"/>
            <a:ext cx="1771173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425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dirty="0"/>
              <a:t>官網</a:t>
            </a:r>
            <a:r>
              <a:rPr lang="zh-TW" altLang="en-US" dirty="0" smtClean="0"/>
              <a:t>與社群</a:t>
            </a:r>
            <a:endParaRPr lang="zh-TW" altLang="en-US" dirty="0"/>
          </a:p>
        </p:txBody>
      </p:sp>
      <p:pic>
        <p:nvPicPr>
          <p:cNvPr id="5" name="Picture 2" descr="內置圖片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772" y="1130105"/>
            <a:ext cx="2943225" cy="2519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內容版面配置區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124744"/>
            <a:ext cx="3456000" cy="5024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58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/>
              <a:t>iThome</a:t>
            </a:r>
            <a:r>
              <a:rPr lang="zh-TW" altLang="en-US"/>
              <a:t> 電腦報平面廣告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604250" y="6286500"/>
            <a:ext cx="539750" cy="455613"/>
          </a:xfrm>
          <a:prstGeom prst="rect">
            <a:avLst/>
          </a:prstGeom>
        </p:spPr>
        <p:txBody>
          <a:bodyPr/>
          <a:lstStyle/>
          <a:p>
            <a:fld id="{847ECCB7-99D0-474E-9DE8-72238BF25DB2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980728"/>
            <a:ext cx="72072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6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mtClean="0"/>
              <a:t>廠商「領航觀點」製作範例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604250" y="6286500"/>
            <a:ext cx="539750" cy="455613"/>
          </a:xfrm>
          <a:prstGeom prst="rect">
            <a:avLst/>
          </a:prstGeom>
        </p:spPr>
        <p:txBody>
          <a:bodyPr/>
          <a:lstStyle/>
          <a:p>
            <a:fld id="{847ECCB7-99D0-474E-9DE8-72238BF25DB2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196752"/>
            <a:ext cx="6721475" cy="474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矩形 2"/>
          <p:cNvSpPr/>
          <p:nvPr/>
        </p:nvSpPr>
        <p:spPr>
          <a:xfrm>
            <a:off x="539552" y="3321806"/>
            <a:ext cx="7128792" cy="27836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568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30" y="1844824"/>
            <a:ext cx="244410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941" y="1844824"/>
            <a:ext cx="2444102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844825"/>
            <a:ext cx="244410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會後報導</a:t>
            </a:r>
          </a:p>
        </p:txBody>
      </p:sp>
    </p:spTree>
    <p:extLst>
      <p:ext uri="{BB962C8B-B14F-4D97-AF65-F5344CB8AC3E}">
        <p14:creationId xmlns:p14="http://schemas.microsoft.com/office/powerpoint/2010/main" val="15235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dirty="0" smtClean="0"/>
              <a:t>綿密不斷的相關報導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92756" y="908720"/>
            <a:ext cx="7777162" cy="53736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400" b="1" dirty="0" smtClean="0">
                <a:hlinkClick r:id="rId2"/>
              </a:rPr>
              <a:t>不</a:t>
            </a:r>
            <a:r>
              <a:rPr lang="zh-TW" altLang="en-US" sz="1400" b="1" dirty="0">
                <a:hlinkClick r:id="rId2"/>
              </a:rPr>
              <a:t>落人後！臺灣</a:t>
            </a:r>
            <a:r>
              <a:rPr lang="en-US" altLang="zh-TW" sz="1400" b="1" dirty="0">
                <a:hlinkClick r:id="rId2"/>
              </a:rPr>
              <a:t>OpenStack Day</a:t>
            </a:r>
            <a:r>
              <a:rPr lang="zh-TW" altLang="en-US" sz="1400" b="1" dirty="0">
                <a:hlinkClick r:id="rId2"/>
              </a:rPr>
              <a:t>技術大會</a:t>
            </a:r>
            <a:r>
              <a:rPr lang="en-US" altLang="zh-TW" sz="1400" b="1" dirty="0">
                <a:hlinkClick r:id="rId2"/>
              </a:rPr>
              <a:t>9</a:t>
            </a:r>
            <a:r>
              <a:rPr lang="zh-TW" altLang="en-US" sz="1400" b="1" dirty="0">
                <a:hlinkClick r:id="rId2"/>
              </a:rPr>
              <a:t>月</a:t>
            </a:r>
            <a:r>
              <a:rPr lang="en-US" altLang="zh-TW" sz="1400" b="1" dirty="0">
                <a:hlinkClick r:id="rId2"/>
              </a:rPr>
              <a:t>23</a:t>
            </a:r>
            <a:r>
              <a:rPr lang="zh-TW" altLang="en-US" sz="1400" b="1" dirty="0">
                <a:hlinkClick r:id="rId2"/>
              </a:rPr>
              <a:t>日登場</a:t>
            </a:r>
            <a:endParaRPr lang="en-US" altLang="zh-TW" sz="1400" b="1" dirty="0">
              <a:hlinkClick r:id="rId3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400" b="1" dirty="0" smtClean="0">
                <a:hlinkClick r:id="rId3"/>
              </a:rPr>
              <a:t>臺灣</a:t>
            </a:r>
            <a:r>
              <a:rPr lang="zh-TW" altLang="zh-TW" sz="1400" b="1" dirty="0">
                <a:hlinkClick r:id="rId3"/>
              </a:rPr>
              <a:t>首次</a:t>
            </a:r>
            <a:r>
              <a:rPr lang="en-US" altLang="zh-TW" sz="1400" b="1" dirty="0">
                <a:hlinkClick r:id="rId3"/>
              </a:rPr>
              <a:t>OpenStack Day</a:t>
            </a:r>
            <a:r>
              <a:rPr lang="zh-TW" altLang="zh-TW" sz="1400" b="1" dirty="0">
                <a:hlinkClick r:id="rId3"/>
              </a:rPr>
              <a:t>技術大會登場，官方專家來臺揭露最新</a:t>
            </a:r>
            <a:r>
              <a:rPr lang="zh-TW" altLang="zh-TW" sz="1400" b="1" dirty="0" smtClean="0">
                <a:hlinkClick r:id="rId3"/>
              </a:rPr>
              <a:t>進展</a:t>
            </a:r>
            <a:endParaRPr lang="en-US" altLang="zh-TW" sz="14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 err="1" smtClean="0">
                <a:hlinkClick r:id="rId4"/>
              </a:rPr>
              <a:t>Docker</a:t>
            </a:r>
            <a:r>
              <a:rPr lang="zh-TW" altLang="zh-TW" sz="1400" b="1" dirty="0">
                <a:hlinkClick r:id="rId4"/>
              </a:rPr>
              <a:t>當紅，取得</a:t>
            </a:r>
            <a:r>
              <a:rPr lang="en-US" altLang="zh-TW" sz="1400" b="1" dirty="0">
                <a:hlinkClick r:id="rId4"/>
              </a:rPr>
              <a:t>4000</a:t>
            </a:r>
            <a:r>
              <a:rPr lang="zh-TW" altLang="zh-TW" sz="1400" b="1" dirty="0">
                <a:hlinkClick r:id="rId4"/>
              </a:rPr>
              <a:t>萬美元新資金！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 smtClean="0">
                <a:hlinkClick r:id="rId5"/>
              </a:rPr>
              <a:t>HP </a:t>
            </a:r>
            <a:r>
              <a:rPr lang="zh-TW" altLang="zh-TW" sz="1400" b="1" dirty="0">
                <a:hlinkClick r:id="rId5"/>
              </a:rPr>
              <a:t>收購</a:t>
            </a:r>
            <a:r>
              <a:rPr lang="en-US" altLang="zh-TW" sz="1400" b="1" dirty="0">
                <a:hlinkClick r:id="rId5"/>
              </a:rPr>
              <a:t>Eucalyptus</a:t>
            </a:r>
            <a:r>
              <a:rPr lang="zh-TW" altLang="zh-TW" sz="1400" b="1" dirty="0">
                <a:hlinkClick r:id="rId5"/>
              </a:rPr>
              <a:t>，</a:t>
            </a:r>
            <a:r>
              <a:rPr lang="en-US" altLang="zh-TW" sz="1400" b="1" dirty="0">
                <a:hlinkClick r:id="rId5"/>
              </a:rPr>
              <a:t>MySQL</a:t>
            </a:r>
            <a:r>
              <a:rPr lang="zh-TW" altLang="zh-TW" sz="1400" b="1" dirty="0">
                <a:hlinkClick r:id="rId5"/>
              </a:rPr>
              <a:t>前執行長</a:t>
            </a:r>
            <a:r>
              <a:rPr lang="en-US" altLang="zh-TW" sz="1400" b="1" dirty="0">
                <a:hlinkClick r:id="rId5"/>
              </a:rPr>
              <a:t>Marten </a:t>
            </a:r>
            <a:r>
              <a:rPr lang="en-US" altLang="zh-TW" sz="1400" b="1" dirty="0" err="1">
                <a:hlinkClick r:id="rId5"/>
              </a:rPr>
              <a:t>Mickos</a:t>
            </a:r>
            <a:r>
              <a:rPr lang="zh-TW" altLang="zh-TW" sz="1400" b="1" dirty="0">
                <a:hlinkClick r:id="rId5"/>
              </a:rPr>
              <a:t>將主掌雲端業務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400" b="1" dirty="0" smtClean="0">
                <a:hlinkClick r:id="rId6"/>
              </a:rPr>
              <a:t>中華電信</a:t>
            </a:r>
            <a:r>
              <a:rPr lang="zh-TW" altLang="zh-TW" sz="1400" b="1" dirty="0">
                <a:hlinkClick r:id="rId6"/>
              </a:rPr>
              <a:t>以</a:t>
            </a:r>
            <a:r>
              <a:rPr lang="en-US" altLang="zh-TW" sz="1400" b="1" dirty="0">
                <a:hlinkClick r:id="rId6"/>
              </a:rPr>
              <a:t>OpenStack</a:t>
            </a:r>
            <a:r>
              <a:rPr lang="zh-TW" altLang="zh-TW" sz="1400" b="1" dirty="0">
                <a:hlinkClick r:id="rId6"/>
              </a:rPr>
              <a:t>發展</a:t>
            </a:r>
            <a:r>
              <a:rPr lang="en-US" altLang="zh-TW" sz="1400" b="1" dirty="0">
                <a:hlinkClick r:id="rId6"/>
              </a:rPr>
              <a:t>SDN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400" b="1" dirty="0" smtClean="0">
                <a:hlinkClick r:id="rId7"/>
              </a:rPr>
              <a:t>擁抱</a:t>
            </a:r>
            <a:r>
              <a:rPr lang="zh-TW" altLang="zh-TW" sz="1400" b="1" dirty="0">
                <a:hlinkClick r:id="rId7"/>
              </a:rPr>
              <a:t>開源</a:t>
            </a:r>
            <a:r>
              <a:rPr lang="en-US" altLang="zh-TW" sz="1400" b="1" dirty="0">
                <a:hlinkClick r:id="rId7"/>
              </a:rPr>
              <a:t>OpenStack</a:t>
            </a:r>
            <a:r>
              <a:rPr lang="zh-TW" altLang="zh-TW" sz="1400" b="1" dirty="0">
                <a:hlinkClick r:id="rId7"/>
              </a:rPr>
              <a:t>和</a:t>
            </a:r>
            <a:r>
              <a:rPr lang="en-US" altLang="zh-TW" sz="1400" b="1" dirty="0" err="1">
                <a:hlinkClick r:id="rId7"/>
              </a:rPr>
              <a:t>Docker</a:t>
            </a:r>
            <a:r>
              <a:rPr lang="zh-TW" altLang="zh-TW" sz="1400" b="1" dirty="0">
                <a:hlinkClick r:id="rId7"/>
              </a:rPr>
              <a:t>，</a:t>
            </a:r>
            <a:r>
              <a:rPr lang="en-US" altLang="zh-TW" sz="1400" b="1" dirty="0">
                <a:hlinkClick r:id="rId7"/>
              </a:rPr>
              <a:t>VMware</a:t>
            </a:r>
            <a:r>
              <a:rPr lang="zh-TW" altLang="zh-TW" sz="1400" b="1" dirty="0">
                <a:hlinkClick r:id="rId7"/>
              </a:rPr>
              <a:t>跨出私有雲邁向混合雲策略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 smtClean="0">
                <a:hlinkClick r:id="rId8"/>
              </a:rPr>
              <a:t>VMware</a:t>
            </a:r>
            <a:r>
              <a:rPr lang="zh-TW" altLang="zh-TW" sz="1400" b="1" dirty="0">
                <a:hlinkClick r:id="rId8"/>
              </a:rPr>
              <a:t>發表自家的</a:t>
            </a:r>
            <a:r>
              <a:rPr lang="en-US" altLang="zh-TW" sz="1400" b="1" dirty="0">
                <a:hlinkClick r:id="rId8"/>
              </a:rPr>
              <a:t>OpenStack</a:t>
            </a:r>
            <a:r>
              <a:rPr lang="zh-TW" altLang="zh-TW" sz="1400" b="1" dirty="0" smtClean="0">
                <a:hlinkClick r:id="rId8"/>
              </a:rPr>
              <a:t>版本</a:t>
            </a:r>
            <a:endParaRPr lang="en-US" altLang="zh-TW" sz="14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 smtClean="0">
                <a:hlinkClick r:id="rId9"/>
              </a:rPr>
              <a:t>OpenStack</a:t>
            </a:r>
            <a:r>
              <a:rPr lang="zh-TW" altLang="zh-TW" sz="1400" b="1" dirty="0">
                <a:hlinkClick r:id="rId9"/>
              </a:rPr>
              <a:t>開源</a:t>
            </a:r>
            <a:r>
              <a:rPr lang="zh-TW" altLang="zh-TW" sz="1400" b="1" dirty="0" smtClean="0">
                <a:hlinkClick r:id="rId9"/>
              </a:rPr>
              <a:t>新勢力</a:t>
            </a:r>
            <a:r>
              <a:rPr lang="zh-TW" altLang="zh-TW" sz="1400" b="1" dirty="0">
                <a:hlinkClick r:id="rId9"/>
              </a:rPr>
              <a:t>能否撼動</a:t>
            </a:r>
            <a:r>
              <a:rPr lang="en-US" altLang="zh-TW" sz="1400" b="1" dirty="0">
                <a:hlinkClick r:id="rId9"/>
              </a:rPr>
              <a:t>VMware</a:t>
            </a:r>
            <a:r>
              <a:rPr lang="zh-TW" altLang="zh-TW" sz="1400" b="1" dirty="0">
                <a:hlinkClick r:id="rId9"/>
              </a:rPr>
              <a:t>帝國</a:t>
            </a:r>
            <a:r>
              <a:rPr lang="zh-TW" altLang="zh-TW" sz="1400" b="1" dirty="0" smtClean="0">
                <a:hlinkClick r:id="rId9"/>
              </a:rPr>
              <a:t>？</a:t>
            </a:r>
            <a:endParaRPr lang="en-US" altLang="zh-TW" sz="14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400" b="1" dirty="0" smtClean="0">
                <a:hlinkClick r:id="rId10"/>
              </a:rPr>
              <a:t>在</a:t>
            </a:r>
            <a:r>
              <a:rPr lang="zh-TW" altLang="zh-TW" sz="1400" b="1" dirty="0">
                <a:hlinkClick r:id="rId10"/>
              </a:rPr>
              <a:t>臺率先成立</a:t>
            </a:r>
            <a:r>
              <a:rPr lang="en-US" altLang="zh-TW" sz="1400" b="1" dirty="0">
                <a:hlinkClick r:id="rId10"/>
              </a:rPr>
              <a:t>OpenStack</a:t>
            </a:r>
            <a:r>
              <a:rPr lang="zh-TW" altLang="zh-TW" sz="1400" b="1" dirty="0">
                <a:hlinkClick r:id="rId10"/>
              </a:rPr>
              <a:t>顧問團隊 惠普砸重金要靠</a:t>
            </a:r>
            <a:r>
              <a:rPr lang="en-US" altLang="zh-TW" sz="1400" b="1" dirty="0" err="1">
                <a:hlinkClick r:id="rId10"/>
              </a:rPr>
              <a:t>Helion</a:t>
            </a:r>
            <a:r>
              <a:rPr lang="zh-TW" altLang="zh-TW" sz="1400" b="1" dirty="0">
                <a:hlinkClick r:id="rId10"/>
              </a:rPr>
              <a:t>大翻身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>
                <a:hlinkClick r:id="rId11"/>
              </a:rPr>
              <a:t>OpenStack</a:t>
            </a:r>
            <a:r>
              <a:rPr lang="zh-TW" altLang="zh-TW" sz="1400" b="1" dirty="0">
                <a:hlinkClick r:id="rId11"/>
              </a:rPr>
              <a:t>臺灣先期投入者：硬體價值削弱得靠服務競爭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>
                <a:hlinkClick r:id="rId12"/>
              </a:rPr>
              <a:t>OpenStack</a:t>
            </a:r>
            <a:r>
              <a:rPr lang="zh-TW" altLang="zh-TW" sz="1400" b="1" dirty="0">
                <a:hlinkClick r:id="rId12"/>
              </a:rPr>
              <a:t>基金會社群經理揭露</a:t>
            </a:r>
            <a:r>
              <a:rPr lang="en-US" altLang="zh-TW" sz="1400" b="1" dirty="0">
                <a:hlinkClick r:id="rId12"/>
              </a:rPr>
              <a:t>OpenStack</a:t>
            </a:r>
            <a:r>
              <a:rPr lang="zh-TW" altLang="zh-TW" sz="1400" b="1" dirty="0">
                <a:hlinkClick r:id="rId12"/>
              </a:rPr>
              <a:t>新版關鍵特色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400" b="1" dirty="0">
                <a:hlinkClick r:id="rId13"/>
              </a:rPr>
              <a:t>挑戰雙</a:t>
            </a:r>
            <a:r>
              <a:rPr lang="en-US" altLang="zh-TW" sz="1400" b="1" dirty="0">
                <a:hlinkClick r:id="rId13"/>
              </a:rPr>
              <a:t>V</a:t>
            </a:r>
            <a:r>
              <a:rPr lang="zh-TW" altLang="zh-TW" sz="1400" b="1" dirty="0">
                <a:hlinkClick r:id="rId13"/>
              </a:rPr>
              <a:t>雲端版圖</a:t>
            </a:r>
            <a:r>
              <a:rPr lang="en-US" altLang="zh-TW" sz="1400" b="1" dirty="0">
                <a:hlinkClick r:id="rId13"/>
              </a:rPr>
              <a:t> OpenStack</a:t>
            </a:r>
            <a:r>
              <a:rPr lang="zh-TW" altLang="zh-TW" sz="1400" b="1" dirty="0">
                <a:hlinkClick r:id="rId13"/>
              </a:rPr>
              <a:t>逐漸成氣候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>
                <a:hlinkClick r:id="rId14"/>
              </a:rPr>
              <a:t>Gartner</a:t>
            </a:r>
            <a:r>
              <a:rPr lang="zh-TW" altLang="zh-TW" sz="1400" b="1" dirty="0">
                <a:hlinkClick r:id="rId14"/>
              </a:rPr>
              <a:t>看</a:t>
            </a:r>
            <a:r>
              <a:rPr lang="en-US" altLang="zh-TW" sz="1400" b="1" dirty="0">
                <a:hlinkClick r:id="rId14"/>
              </a:rPr>
              <a:t>OpenStack</a:t>
            </a:r>
            <a:r>
              <a:rPr lang="zh-TW" altLang="zh-TW" sz="1400" b="1" dirty="0">
                <a:hlinkClick r:id="rId14"/>
              </a:rPr>
              <a:t>：周邊工具不足且部署門檻高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400" b="1" dirty="0">
                <a:hlinkClick r:id="rId15"/>
              </a:rPr>
              <a:t>紅帽大中華區總裁張先民：雲端服務採用開源軟體勢在必行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400" b="1" dirty="0">
                <a:hlinkClick r:id="rId16"/>
              </a:rPr>
              <a:t>戴爾將和紅帽合推</a:t>
            </a:r>
            <a:r>
              <a:rPr lang="en-US" altLang="zh-TW" sz="1400" b="1" dirty="0">
                <a:hlinkClick r:id="rId16"/>
              </a:rPr>
              <a:t>OpenStack</a:t>
            </a:r>
            <a:r>
              <a:rPr lang="zh-TW" altLang="zh-TW" sz="1400" b="1" dirty="0">
                <a:hlinkClick r:id="rId16"/>
              </a:rPr>
              <a:t>整合</a:t>
            </a:r>
            <a:r>
              <a:rPr lang="zh-TW" altLang="zh-TW" sz="1400" b="1" dirty="0" smtClean="0">
                <a:hlinkClick r:id="rId16"/>
              </a:rPr>
              <a:t>產品</a:t>
            </a:r>
            <a:endParaRPr lang="en-US" altLang="zh-TW" sz="14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12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TW" altLang="en-US" sz="2400" b="1" dirty="0"/>
          </a:p>
          <a:p>
            <a:pPr marL="0" indent="0">
              <a:lnSpc>
                <a:spcPct val="150000"/>
              </a:lnSpc>
              <a:buNone/>
            </a:pPr>
            <a:endParaRPr lang="zh-TW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151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標題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892480" cy="3096344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4800" b="1" spc="-150" dirty="0">
                <a:solidFill>
                  <a:srgbClr val="CF2C21"/>
                </a:solidFill>
              </a:rPr>
              <a:t/>
            </a:r>
            <a:br>
              <a:rPr lang="en-US" altLang="zh-TW" sz="4800" b="1" spc="-150" dirty="0">
                <a:solidFill>
                  <a:srgbClr val="CF2C21"/>
                </a:solidFill>
              </a:rPr>
            </a:br>
            <a:r>
              <a:rPr lang="en-US" altLang="zh-TW" sz="4800" b="1" spc="-150" dirty="0" smtClean="0">
                <a:solidFill>
                  <a:srgbClr val="CF2C21"/>
                </a:solidFill>
              </a:rPr>
              <a:t>Taiwan Day </a:t>
            </a:r>
            <a:r>
              <a:rPr lang="en-US" altLang="zh-TW" sz="4800" b="1" spc="-150" dirty="0" smtClean="0">
                <a:solidFill>
                  <a:srgbClr val="6E6E6E"/>
                </a:solidFill>
              </a:rPr>
              <a:t>2014 </a:t>
            </a:r>
            <a: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  <a:t/>
            </a:r>
            <a:b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</a:br>
            <a:endParaRPr lang="zh-TW" altLang="en-US" sz="4800" b="1" spc="-150" dirty="0">
              <a:solidFill>
                <a:srgbClr val="6E6E6E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0" y="1772816"/>
            <a:ext cx="8485411" cy="4464496"/>
            <a:chOff x="0" y="1772816"/>
            <a:chExt cx="8485411" cy="4464496"/>
          </a:xfrm>
        </p:grpSpPr>
        <p:sp>
          <p:nvSpPr>
            <p:cNvPr id="13" name="標題 1"/>
            <p:cNvSpPr txBox="1">
              <a:spLocks/>
            </p:cNvSpPr>
            <p:nvPr/>
          </p:nvSpPr>
          <p:spPr>
            <a:xfrm>
              <a:off x="5713612" y="5184576"/>
              <a:ext cx="2771799" cy="1052736"/>
            </a:xfrm>
            <a:prstGeom prst="roundRect">
              <a:avLst>
                <a:gd name="adj" fmla="val 33100"/>
              </a:avLst>
            </a:prstGeom>
            <a:solidFill>
              <a:srgbClr val="C0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kumimoji="1" lang="zh-TW" altLang="en-US" sz="5400" b="0" kern="1200" cap="none" spc="0" baseline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itchFamily="34" charset="0"/>
                </a:defRPr>
              </a:lvl1pPr>
            </a:lstStyle>
            <a:p>
              <a:pPr algn="r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zh-TW" altLang="en-US" sz="4000" b="1" spc="600" dirty="0" smtClean="0">
                  <a:solidFill>
                    <a:schemeClr val="bg1"/>
                  </a:solidFill>
                </a:rPr>
                <a:t>盛況回顧</a:t>
              </a:r>
              <a:endParaRPr lang="en-US" sz="4000" b="1" spc="600" dirty="0">
                <a:solidFill>
                  <a:schemeClr val="bg1"/>
                </a:solidFill>
              </a:endParaRPr>
            </a:p>
          </p:txBody>
        </p:sp>
        <p:sp>
          <p:nvSpPr>
            <p:cNvPr id="14" name="圓角化對角線角落矩形 13"/>
            <p:cNvSpPr/>
            <p:nvPr/>
          </p:nvSpPr>
          <p:spPr>
            <a:xfrm>
              <a:off x="0" y="1772816"/>
              <a:ext cx="5055023" cy="4464496"/>
            </a:xfrm>
            <a:prstGeom prst="round2DiagRect">
              <a:avLst>
                <a:gd name="adj1" fmla="val 8717"/>
                <a:gd name="adj2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536" y="1772816"/>
              <a:ext cx="3456000" cy="942552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5350" y="5035978"/>
              <a:ext cx="936104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91832" y="4781704"/>
              <a:ext cx="792088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025" y="4772686"/>
              <a:ext cx="612575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矩形 25"/>
            <p:cNvSpPr/>
            <p:nvPr/>
          </p:nvSpPr>
          <p:spPr>
            <a:xfrm>
              <a:off x="324543" y="4603930"/>
              <a:ext cx="431946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b">
              <a:spAutoFit/>
            </a:bodyPr>
            <a:lstStyle/>
            <a:p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Organized </a:t>
              </a:r>
              <a:r>
                <a:rPr lang="en-US" altLang="zh-TW" sz="1050" dirty="0" smtClean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by</a:t>
              </a:r>
              <a:endParaRPr lang="zh-TW" altLang="zh-TW" sz="105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9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001" y="1844824"/>
            <a:ext cx="3219943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127573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E151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Organized by</a:t>
            </a:r>
            <a:endParaRPr lang="zh-TW" altLang="zh-TW" sz="3200" b="1" dirty="0">
              <a:solidFill>
                <a:srgbClr val="E1514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932040" y="126876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3200" b="1">
                <a:solidFill>
                  <a:srgbClr val="E151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zh-TW" dirty="0" smtClean="0"/>
              <a:t>Sponsors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>
          <a:xfrm>
            <a:off x="4932040" y="2564904"/>
            <a:ext cx="3168352" cy="3168351"/>
          </a:xfrm>
          <a:prstGeom prst="roundRect">
            <a:avLst>
              <a:gd name="adj" fmla="val 10687"/>
            </a:avLst>
          </a:prstGeom>
          <a:solidFill>
            <a:srgbClr val="C00000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zh-TW" sz="6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</a:t>
            </a:r>
            <a:endParaRPr lang="zh-TW" altLang="en-US" sz="6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報到</a:t>
            </a:r>
            <a:endParaRPr lang="zh-TW" altLang="en-US" dirty="0"/>
          </a:p>
        </p:txBody>
      </p:sp>
      <p:pic>
        <p:nvPicPr>
          <p:cNvPr id="3075" name="Picture 3" descr="\\IT-FILE2\ithome\design_tmp\堃容\OpenStack_給其勳豆子\0923-photo\C23Q233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5175" y="1318956"/>
            <a:ext cx="4035425" cy="2693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it-file2\ithome\design_tmp\堃容\OpenStack_給其勳豆子\0923-photo-挑選\C23Q263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15727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IT-FILE2\ithome\design_tmp\堃容\OpenStack_給其勳豆子\0923-photo-挑選\C23Q24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IT-FILE2\ithome\design_tmp\堃容\OpenStack_給其勳豆子\0923-photo-挑選\C23Q23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r>
              <a:rPr lang="zh-TW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</a:rPr>
              <a:t>大會現場</a:t>
            </a:r>
          </a:p>
        </p:txBody>
      </p:sp>
      <p:pic>
        <p:nvPicPr>
          <p:cNvPr id="25604" name="Picture 4" descr="\\it-file2\ithome\design_tmp\堃容\OpenStack_給其勳豆子\0923-photo-挑選\C23Q27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1322671"/>
            <a:ext cx="4036024" cy="2693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\\it-file2\ithome\design_tmp\堃容\OpenStack_給其勳豆子\0923-photo-挑選\C23Q27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424" y="4092595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it-file2\ithome\design_tmp\堃容\OpenStack_給其勳豆子\0923-photo-挑選\C23Q27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120976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it-file2\ithome\design_tmp\堃容\OpenStack_給其勳豆子\0923-photo-挑選\C23Q276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休息及攤位參觀</a:t>
            </a:r>
            <a:endParaRPr lang="zh-TW" altLang="en-US" dirty="0">
              <a:latin typeface="+mj-ea"/>
            </a:endParaRPr>
          </a:p>
        </p:txBody>
      </p:sp>
      <p:pic>
        <p:nvPicPr>
          <p:cNvPr id="18435" name="Picture 3" descr="\\IT-FILE2\ithome\design_tmp\堃容\OpenStack_給其勳豆子\0923-photo\C23Q294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671" y="1384300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\\IT-FILE2\ithome\design_tmp\堃容\OpenStack_給其勳豆子\0923-photo\C23Q293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868" y="1381125"/>
            <a:ext cx="4037012" cy="269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IT-FILE2\ithome\design_tmp\堃容\OpenStack_給其勳豆子\0923-photo\C23Q31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120976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it-file2\ithome\design_tmp\堃容\OpenStack_給其勳豆子\0923-photo\C23Q25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120976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0" y="1268760"/>
            <a:ext cx="5194123" cy="4968552"/>
            <a:chOff x="0" y="1268760"/>
            <a:chExt cx="5194123" cy="4968552"/>
          </a:xfrm>
        </p:grpSpPr>
        <p:pic>
          <p:nvPicPr>
            <p:cNvPr id="12" name="Picture 2" descr="http://www.pqcra.org.tw/upload/images/TICC&amp;101-700K(1)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51537" y="1268760"/>
              <a:ext cx="1342586" cy="119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圓角化對角線角落矩形 13"/>
            <p:cNvSpPr/>
            <p:nvPr/>
          </p:nvSpPr>
          <p:spPr>
            <a:xfrm>
              <a:off x="0" y="1772816"/>
              <a:ext cx="5055023" cy="4464496"/>
            </a:xfrm>
            <a:prstGeom prst="round2DiagRect">
              <a:avLst>
                <a:gd name="adj1" fmla="val 8717"/>
                <a:gd name="adj2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536" y="1772816"/>
              <a:ext cx="3456000" cy="942552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5350" y="5035978"/>
              <a:ext cx="936104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91832" y="4781704"/>
              <a:ext cx="792088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025" y="4772686"/>
              <a:ext cx="612575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矩形 25"/>
            <p:cNvSpPr/>
            <p:nvPr/>
          </p:nvSpPr>
          <p:spPr>
            <a:xfrm>
              <a:off x="324543" y="4603930"/>
              <a:ext cx="431946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b">
              <a:spAutoFit/>
            </a:bodyPr>
            <a:lstStyle/>
            <a:p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Organized </a:t>
              </a:r>
              <a:r>
                <a:rPr lang="en-US" altLang="zh-TW" sz="1050" dirty="0" smtClean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by</a:t>
              </a:r>
              <a:endParaRPr lang="zh-TW" altLang="zh-TW" sz="105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標題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892480" cy="3096344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4800" b="1" spc="-150" dirty="0">
                <a:solidFill>
                  <a:srgbClr val="CF2C21"/>
                </a:solidFill>
              </a:rPr>
              <a:t/>
            </a:r>
            <a:br>
              <a:rPr lang="en-US" altLang="zh-TW" sz="4800" b="1" spc="-150" dirty="0">
                <a:solidFill>
                  <a:srgbClr val="CF2C21"/>
                </a:solidFill>
              </a:rPr>
            </a:br>
            <a:r>
              <a:rPr lang="en-US" altLang="zh-TW" sz="4800" b="1" spc="-150" dirty="0" smtClean="0">
                <a:solidFill>
                  <a:srgbClr val="CF2C21"/>
                </a:solidFill>
              </a:rPr>
              <a:t>Taiwan Day </a:t>
            </a:r>
            <a:r>
              <a:rPr lang="en-US" altLang="zh-TW" sz="4800" b="1" spc="-150" dirty="0" smtClean="0">
                <a:solidFill>
                  <a:srgbClr val="6E6E6E"/>
                </a:solidFill>
              </a:rPr>
              <a:t>2015  </a:t>
            </a:r>
            <a:r>
              <a:rPr lang="en-US" altLang="zh-TW" sz="4000" baseline="46000" dirty="0" smtClean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08.11 </a:t>
            </a:r>
            <a:r>
              <a:rPr lang="en-US" altLang="zh-TW" sz="4000" baseline="46000" dirty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@ TICC 1st Fl.</a:t>
            </a:r>
            <a: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  <a:t/>
            </a:r>
            <a:b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</a:br>
            <a:endParaRPr lang="zh-TW" altLang="en-US" sz="4800" b="1" spc="-150" dirty="0">
              <a:solidFill>
                <a:srgbClr val="6E6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idx="4294967295"/>
          </p:nvPr>
        </p:nvSpPr>
        <p:spPr>
          <a:xfrm>
            <a:off x="251521" y="4027566"/>
            <a:ext cx="8397504" cy="220972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400" b="1" dirty="0">
                <a:solidFill>
                  <a:srgbClr val="E1473B"/>
                </a:solidFill>
              </a:rPr>
              <a:t>挑戰雙</a:t>
            </a:r>
            <a:r>
              <a:rPr lang="en-US" altLang="zh-TW" sz="2400" b="1" dirty="0">
                <a:solidFill>
                  <a:srgbClr val="E1473B"/>
                </a:solidFill>
              </a:rPr>
              <a:t>V</a:t>
            </a:r>
            <a:r>
              <a:rPr lang="zh-TW" altLang="en-US" sz="2400" b="1" dirty="0">
                <a:solidFill>
                  <a:srgbClr val="E1473B"/>
                </a:solidFill>
              </a:rPr>
              <a:t>雲端版圖 </a:t>
            </a:r>
            <a:r>
              <a:rPr lang="en-US" altLang="zh-TW" sz="2400" b="1" dirty="0">
                <a:solidFill>
                  <a:srgbClr val="E1473B"/>
                </a:solidFill>
              </a:rPr>
              <a:t>OpenStack</a:t>
            </a:r>
            <a:r>
              <a:rPr lang="zh-TW" altLang="en-US" sz="2400" b="1" dirty="0">
                <a:solidFill>
                  <a:srgbClr val="E1473B"/>
                </a:solidFill>
              </a:rPr>
              <a:t>逐漸成氣候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1600" dirty="0" smtClean="0"/>
              <a:t>OpenStack</a:t>
            </a:r>
            <a:r>
              <a:rPr lang="zh-TW" altLang="en-US" sz="1600" dirty="0" smtClean="0"/>
              <a:t>是一個開放原始碼計畫，目標是要用來打造出一套開源免費的雲端服務平臺，提供任何人或任何企業自行建立自己的雲端服務環境，工研院雲端中心主任闕志克甚至形容</a:t>
            </a:r>
            <a:r>
              <a:rPr lang="en-US" altLang="zh-TW" sz="1600" dirty="0" smtClean="0"/>
              <a:t>OpenStack</a:t>
            </a:r>
            <a:r>
              <a:rPr lang="zh-TW" altLang="en-US" sz="1600" dirty="0" smtClean="0"/>
              <a:t>就是一套雲端作業系統（</a:t>
            </a:r>
            <a:r>
              <a:rPr lang="en-US" altLang="zh-TW" sz="1600" dirty="0" smtClean="0"/>
              <a:t>Cloud OS</a:t>
            </a:r>
            <a:r>
              <a:rPr lang="zh-TW" altLang="en-US" sz="1600" dirty="0" smtClean="0"/>
              <a:t>）。</a:t>
            </a:r>
            <a:endParaRPr lang="en-US" altLang="zh-TW" sz="1600" dirty="0" smtClean="0"/>
          </a:p>
        </p:txBody>
      </p:sp>
      <p:pic>
        <p:nvPicPr>
          <p:cNvPr id="4" name="Picture 6" descr="http://static4.ithome.com.tw/sites/default/files/styles/picture_size_large/public/field/image/P31-960.png?itok=Ps-wU-4y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105" y="404664"/>
            <a:ext cx="8280920" cy="362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3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TW" b="1" dirty="0" smtClean="0"/>
              <a:t>Who’s coming?</a:t>
            </a:r>
            <a:endParaRPr lang="zh-TW" altLang="en-US" b="1" dirty="0"/>
          </a:p>
        </p:txBody>
      </p:sp>
      <p:pic>
        <p:nvPicPr>
          <p:cNvPr id="1026" name="Picture 2" descr="C:\Users\iThome\Downloads\businessman94.pn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002422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iThome\Downloads\businessman94.pn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4946" y="2002422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iThome\Downloads\businessman94.pn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356" y="2002422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iThome\Downloads\businessman94.pn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3767" y="2002422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 5"/>
          <p:cNvSpPr/>
          <p:nvPr/>
        </p:nvSpPr>
        <p:spPr>
          <a:xfrm>
            <a:off x="520484" y="2794510"/>
            <a:ext cx="1044116" cy="4383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pPr algn="ctr">
              <a:spcBef>
                <a:spcPts val="600"/>
              </a:spcBef>
            </a:pP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</a:t>
            </a:r>
            <a:b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Manager</a:t>
            </a:r>
            <a:endParaRPr lang="en-US" altLang="zh-TW" sz="1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chemeClr val="bg1">
                    <a:alpha val="87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592617" y="2794510"/>
            <a:ext cx="1044116" cy="4383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pPr algn="ctr">
              <a:spcBef>
                <a:spcPts val="600"/>
              </a:spcBef>
            </a:pP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Middle</a:t>
            </a:r>
            <a:b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Manager</a:t>
            </a:r>
          </a:p>
        </p:txBody>
      </p:sp>
      <p:sp>
        <p:nvSpPr>
          <p:cNvPr id="21" name="橢圓 20"/>
          <p:cNvSpPr/>
          <p:nvPr/>
        </p:nvSpPr>
        <p:spPr>
          <a:xfrm>
            <a:off x="6631471" y="2794510"/>
            <a:ext cx="1044116" cy="4383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en-US" altLang="zh-TW" sz="1800" dirty="0" smtClean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chemeClr val="bg1">
                    <a:alpha val="87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</a:t>
            </a:r>
          </a:p>
        </p:txBody>
      </p:sp>
      <p:sp>
        <p:nvSpPr>
          <p:cNvPr id="22" name="橢圓 21"/>
          <p:cNvSpPr/>
          <p:nvPr/>
        </p:nvSpPr>
        <p:spPr>
          <a:xfrm>
            <a:off x="4592060" y="2794510"/>
            <a:ext cx="1044116" cy="4383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en-US" altLang="zh-TW" sz="1800" dirty="0" smtClean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chemeClr val="bg1">
                    <a:alpha val="87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Junior</a:t>
            </a:r>
            <a:b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Manager</a:t>
            </a:r>
          </a:p>
        </p:txBody>
      </p:sp>
      <p:pic>
        <p:nvPicPr>
          <p:cNvPr id="1027" name="Picture 3" descr="C:\Users\iThome\Downloads\man259.pn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768" y="4741763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iThome\Downloads\man259.pn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8322" y="4741762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iThome\Downloads\man259.pn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345" y="4741763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iThome\Downloads\man259.pn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1756" y="4741761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圓角矩形圖說文字 27"/>
          <p:cNvSpPr/>
          <p:nvPr/>
        </p:nvSpPr>
        <p:spPr>
          <a:xfrm>
            <a:off x="1403208" y="4741761"/>
            <a:ext cx="1044116" cy="438312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en-US" altLang="zh-TW" sz="1800" dirty="0" smtClean="0">
              <a:ln w="28575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使用者</a:t>
            </a: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User</a:t>
            </a:r>
            <a:endParaRPr lang="en-US" altLang="zh-TW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圓角矩形圖說文字 28"/>
          <p:cNvSpPr/>
          <p:nvPr/>
        </p:nvSpPr>
        <p:spPr>
          <a:xfrm>
            <a:off x="3446550" y="4741761"/>
            <a:ext cx="1044116" cy="438312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58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pPr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影響者</a:t>
            </a:r>
            <a:r>
              <a:rPr lang="en-US" altLang="zh-TW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/>
            </a:r>
            <a:br>
              <a:rPr lang="en-US" altLang="zh-TW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</a:b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Influencers</a:t>
            </a:r>
          </a:p>
        </p:txBody>
      </p:sp>
      <p:sp>
        <p:nvSpPr>
          <p:cNvPr id="30" name="圓角矩形圖說文字 29"/>
          <p:cNvSpPr/>
          <p:nvPr/>
        </p:nvSpPr>
        <p:spPr>
          <a:xfrm>
            <a:off x="5489892" y="4741763"/>
            <a:ext cx="1044116" cy="438312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en-US" altLang="zh-TW" sz="1800" dirty="0" smtClean="0">
              <a:ln w="28575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決策者</a:t>
            </a: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/>
            </a:r>
            <a:b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</a:b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Decider</a:t>
            </a:r>
            <a:endParaRPr lang="en-US" altLang="zh-TW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圓角矩形圖說文字 30"/>
          <p:cNvSpPr/>
          <p:nvPr/>
        </p:nvSpPr>
        <p:spPr>
          <a:xfrm>
            <a:off x="7517245" y="4741761"/>
            <a:ext cx="1044116" cy="438312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en-US" altLang="zh-TW" sz="1800" dirty="0" smtClean="0">
              <a:ln w="28575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採購單位</a:t>
            </a: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/>
            </a:r>
            <a:b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</a:b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Buyer</a:t>
            </a:r>
            <a:endParaRPr lang="en-US" altLang="zh-TW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33403" y="4535409"/>
            <a:ext cx="803720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zh-TW" dirty="0">
                <a:solidFill>
                  <a:srgbClr val="E7574E"/>
                </a:solidFill>
              </a:rPr>
              <a:t>Character in Datacenter Instruction</a:t>
            </a:r>
            <a:endParaRPr lang="zh-TW" altLang="en-US" dirty="0">
              <a:solidFill>
                <a:srgbClr val="E7574E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95239" y="1772816"/>
            <a:ext cx="803720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zh-TW" dirty="0">
                <a:solidFill>
                  <a:srgbClr val="E7574E"/>
                </a:solidFill>
              </a:rPr>
              <a:t>Position</a:t>
            </a:r>
            <a:endParaRPr lang="zh-TW" altLang="en-US" dirty="0">
              <a:solidFill>
                <a:srgbClr val="E7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nhsing\Desktop\TICC_平面圖(ol)-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677" y="0"/>
            <a:ext cx="8862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843808" y="2492896"/>
            <a:ext cx="2304256" cy="2140364"/>
          </a:xfrm>
          <a:prstGeom prst="rect">
            <a:avLst/>
          </a:prstGeom>
          <a:solidFill>
            <a:srgbClr val="017DC7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solidFill>
                  <a:schemeClr val="bg1"/>
                </a:solidFill>
              </a:rPr>
              <a:t>Conference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3996000"/>
            <a:ext cx="1440160" cy="1440161"/>
          </a:xfrm>
          <a:prstGeom prst="rect">
            <a:avLst/>
          </a:prstGeom>
          <a:solidFill>
            <a:srgbClr val="017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102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/>
            </a:r>
            <a:b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</a:br>
            <a:r>
              <a:rPr lang="en-US" altLang="zh-TW" sz="1600" b="1" dirty="0">
                <a:solidFill>
                  <a:schemeClr val="bg1"/>
                </a:solidFill>
              </a:rPr>
              <a:t>Conference</a:t>
            </a:r>
            <a:endParaRPr lang="zh-TW" alt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3184906"/>
            <a:ext cx="1440160" cy="748149"/>
          </a:xfrm>
          <a:prstGeom prst="rect">
            <a:avLst/>
          </a:prstGeom>
          <a:solidFill>
            <a:srgbClr val="017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103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/>
            </a:r>
            <a:b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</a:br>
            <a:r>
              <a:rPr lang="en-US" altLang="zh-TW" sz="1600" b="1" dirty="0">
                <a:solidFill>
                  <a:schemeClr val="bg1"/>
                </a:solidFill>
              </a:rPr>
              <a:t>Conference</a:t>
            </a:r>
            <a:endParaRPr lang="zh-TW" alt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4302" y="692696"/>
            <a:ext cx="109733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122712" y="2942504"/>
            <a:ext cx="86409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altLang="zh-TW" sz="900" b="1" dirty="0" smtClean="0">
                <a:solidFill>
                  <a:schemeClr val="bg1"/>
                </a:solidFill>
              </a:rPr>
              <a:t>Room </a:t>
            </a:r>
            <a:r>
              <a:rPr lang="en-US" altLang="zh-TW" sz="1050" b="1" dirty="0" smtClean="0">
                <a:solidFill>
                  <a:schemeClr val="bg1"/>
                </a:solidFill>
              </a:rPr>
              <a:t>101A</a:t>
            </a:r>
            <a:endParaRPr lang="en-US" altLang="zh-TW" sz="900" b="1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986808" y="2942504"/>
            <a:ext cx="90000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TW" sz="900" b="1" dirty="0" smtClean="0">
                <a:solidFill>
                  <a:schemeClr val="bg1"/>
                </a:solidFill>
              </a:rPr>
              <a:t>Room </a:t>
            </a:r>
            <a:r>
              <a:rPr lang="en-US" altLang="zh-TW" sz="1050" b="1" dirty="0" smtClean="0">
                <a:solidFill>
                  <a:schemeClr val="bg1"/>
                </a:solidFill>
              </a:rPr>
              <a:t>101B</a:t>
            </a:r>
            <a:endParaRPr lang="zh-TW" alt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122712" y="4039180"/>
            <a:ext cx="86409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altLang="zh-TW" sz="900" b="1" dirty="0" smtClean="0">
                <a:solidFill>
                  <a:schemeClr val="bg1"/>
                </a:solidFill>
              </a:rPr>
              <a:t>Room </a:t>
            </a:r>
            <a:r>
              <a:rPr lang="en-US" altLang="zh-TW" sz="1050" b="1" dirty="0" smtClean="0">
                <a:solidFill>
                  <a:schemeClr val="bg1"/>
                </a:solidFill>
              </a:rPr>
              <a:t>101C</a:t>
            </a:r>
            <a:endParaRPr lang="zh-TW" alt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986808" y="4004425"/>
            <a:ext cx="90000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TW" sz="900" b="1" dirty="0" smtClean="0">
                <a:solidFill>
                  <a:schemeClr val="bg1"/>
                </a:solidFill>
              </a:rPr>
              <a:t>Room </a:t>
            </a:r>
            <a:r>
              <a:rPr lang="en-US" altLang="zh-TW" sz="1050" b="1" dirty="0" smtClean="0">
                <a:solidFill>
                  <a:schemeClr val="bg1"/>
                </a:solidFill>
              </a:rPr>
              <a:t>101D</a:t>
            </a:r>
            <a:endParaRPr lang="zh-TW" alt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92210" y="1404714"/>
            <a:ext cx="516014" cy="152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663212" y="4509120"/>
            <a:ext cx="252000" cy="1227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231166" y="5584952"/>
            <a:ext cx="516014" cy="152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308468" y="5100579"/>
            <a:ext cx="516014" cy="31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6976882" y="4242521"/>
            <a:ext cx="516014" cy="31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6663212" y="1337313"/>
            <a:ext cx="252000" cy="1227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6308468" y="1333539"/>
            <a:ext cx="576000" cy="13753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鑽石與白金展區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08468" y="4528136"/>
            <a:ext cx="576000" cy="13753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大會活動特區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95536" y="5949280"/>
            <a:ext cx="2016224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000" dirty="0" smtClean="0">
                <a:solidFill>
                  <a:srgbClr val="E1473B"/>
                </a:solidFill>
                <a:latin typeface="Verdana" panose="020B0604030504040204" pitchFamily="34" charset="0"/>
                <a:ea typeface="微軟正黑體" panose="020B0604030504040204" pitchFamily="34" charset="-120"/>
                <a:cs typeface="Verdana" panose="020B0604030504040204" pitchFamily="34" charset="0"/>
              </a:rPr>
              <a:t>展場暫定配置，主辦單位將因召商攤位數與大會活動需求進行後續調整</a:t>
            </a:r>
            <a:r>
              <a:rPr kumimoji="0" lang="en-US" altLang="zh-TW" sz="1000" dirty="0" smtClean="0">
                <a:solidFill>
                  <a:srgbClr val="E1473B"/>
                </a:solidFill>
                <a:latin typeface="Verdana" panose="020B0604030504040204" pitchFamily="34" charset="0"/>
                <a:ea typeface="微軟正黑體" panose="020B0604030504040204" pitchFamily="34" charset="-120"/>
                <a:cs typeface="Verdana" panose="020B0604030504040204" pitchFamily="34" charset="0"/>
              </a:rPr>
              <a:t>,</a:t>
            </a:r>
            <a:r>
              <a:rPr kumimoji="0" lang="zh-TW" altLang="en-US" sz="1000" dirty="0" smtClean="0">
                <a:solidFill>
                  <a:srgbClr val="E1473B"/>
                </a:solidFill>
                <a:latin typeface="Verdana" panose="020B0604030504040204" pitchFamily="34" charset="0"/>
                <a:ea typeface="微軟正黑體" panose="020B0604030504040204" pitchFamily="34" charset="-120"/>
                <a:cs typeface="Verdana" panose="020B0604030504040204" pitchFamily="34" charset="0"/>
              </a:rPr>
              <a:t>，本圖僅供初步參考。</a:t>
            </a:r>
            <a:endParaRPr kumimoji="0" lang="en-US" altLang="zh-TW" sz="1000" dirty="0">
              <a:solidFill>
                <a:srgbClr val="E1473B"/>
              </a:solidFill>
              <a:latin typeface="Verdana" panose="020B0604030504040204" pitchFamily="34" charset="0"/>
              <a:ea typeface="微軟正黑體" panose="020B0604030504040204" pitchFamily="34" charset="-12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3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/>
              <a:t>活動籌備進度</a:t>
            </a:r>
            <a:endParaRPr lang="zh-TW" altLang="en-US" b="1" dirty="0"/>
          </a:p>
        </p:txBody>
      </p:sp>
      <p:graphicFrame>
        <p:nvGraphicFramePr>
          <p:cNvPr id="11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422503"/>
              </p:ext>
            </p:extLst>
          </p:nvPr>
        </p:nvGraphicFramePr>
        <p:xfrm>
          <a:off x="179515" y="2408074"/>
          <a:ext cx="8626241" cy="3102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241"/>
                <a:gridCol w="1296000"/>
                <a:gridCol w="1296000"/>
                <a:gridCol w="1296000"/>
                <a:gridCol w="1296000"/>
                <a:gridCol w="1296000"/>
                <a:gridCol w="1296000"/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iThome</a:t>
                      </a:r>
                      <a:endParaRPr lang="zh-TW" altLang="en-US" sz="1200" b="0" dirty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招商啟動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提供初步活動規劃提案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議程設計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場地規劃</a:t>
                      </a:r>
                      <a:endParaRPr lang="zh-TW" altLang="en-US" sz="1100" dirty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活動細節規劃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宣傳物設計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招生宣傳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啟動宣傳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zh-TW" altLang="en-US" sz="1100" dirty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招生宣傳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zh-TW" altLang="en-US" sz="1100" dirty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招生宣傳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會前通知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進場提醒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活動日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zh-TW" altLang="en-US" sz="1100" dirty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會後報導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講義下載服務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演講影片上線</a:t>
                      </a:r>
                      <a:endParaRPr lang="zh-TW" altLang="en-US" sz="1100" dirty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25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贊助廠商</a:t>
                      </a:r>
                      <a:endParaRPr lang="zh-TW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zh-TW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簽訂贊助合約</a:t>
                      </a:r>
                      <a:endParaRPr lang="en-US" altLang="zh-TW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繳交展覽與議程簡介</a:t>
                      </a:r>
                      <a:endParaRPr lang="en-US" altLang="zh-TW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協同宣傳</a:t>
                      </a:r>
                      <a:endParaRPr lang="en-US" altLang="zh-TW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繳交參展與議程資訊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zh-TW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準備展覽物品與文宣</a:t>
                      </a:r>
                      <a:endParaRPr lang="en-US" altLang="zh-TW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招商說明會</a:t>
                      </a:r>
                      <a:endParaRPr lang="en-US" altLang="zh-TW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進場準備</a:t>
                      </a:r>
                      <a:endParaRPr lang="en-US" altLang="zh-TW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活動日</a:t>
                      </a:r>
                      <a:r>
                        <a:rPr lang="en-US" altLang="zh-TW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-8/12</a:t>
                      </a:r>
                      <a:endParaRPr lang="zh-TW" altLang="en-US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zh-TW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zh-TW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604448" y="6286275"/>
            <a:ext cx="539552" cy="455093"/>
          </a:xfrm>
          <a:prstGeom prst="rect">
            <a:avLst/>
          </a:prstGeom>
        </p:spPr>
        <p:txBody>
          <a:bodyPr/>
          <a:lstStyle/>
          <a:p>
            <a:fld id="{847ECCB7-99D0-474E-9DE8-72238BF25DB2}" type="slidenum">
              <a:rPr lang="zh-TW" altLang="en-US" smtClean="0"/>
              <a:t>6</a:t>
            </a:fld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045351" y="1169355"/>
            <a:ext cx="972000" cy="972000"/>
            <a:chOff x="1045351" y="1169355"/>
            <a:chExt cx="1188000" cy="1188000"/>
          </a:xfrm>
        </p:grpSpPr>
        <p:sp>
          <p:nvSpPr>
            <p:cNvPr id="3" name="橢圓形圖說文字 2"/>
            <p:cNvSpPr/>
            <p:nvPr/>
          </p:nvSpPr>
          <p:spPr>
            <a:xfrm rot="14963024">
              <a:off x="1045351" y="1169355"/>
              <a:ext cx="1188000" cy="1188000"/>
            </a:xfrm>
            <a:prstGeom prst="wedgeEllipseCallout">
              <a:avLst/>
            </a:prstGeom>
            <a:noFill/>
            <a:ln>
              <a:solidFill>
                <a:srgbClr val="E151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1187624" y="1340768"/>
              <a:ext cx="864096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TW" sz="2000" spc="-160" dirty="0" smtClean="0">
                  <a:solidFill>
                    <a:srgbClr val="E7574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NOW</a:t>
              </a:r>
              <a:endParaRPr lang="zh-TW" altLang="en-US" sz="2000" spc="-160" dirty="0">
                <a:solidFill>
                  <a:srgbClr val="E7574E"/>
                </a:solidFill>
                <a:latin typeface="Segoe UI" panose="020B0502040204020203" pitchFamily="34" charset="0"/>
                <a:ea typeface="微軟正黑體" panose="020B0604030504040204" pitchFamily="34" charset="-120"/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369950" y="1169355"/>
            <a:ext cx="972000" cy="972000"/>
            <a:chOff x="2647529" y="1169355"/>
            <a:chExt cx="1188000" cy="1188000"/>
          </a:xfrm>
        </p:grpSpPr>
        <p:sp>
          <p:nvSpPr>
            <p:cNvPr id="6" name="橢圓形圖說文字 5"/>
            <p:cNvSpPr/>
            <p:nvPr/>
          </p:nvSpPr>
          <p:spPr>
            <a:xfrm rot="14963024">
              <a:off x="2647529" y="1169355"/>
              <a:ext cx="1188000" cy="1188000"/>
            </a:xfrm>
            <a:prstGeom prst="wedgeEllipseCallo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809481" y="1331307"/>
              <a:ext cx="864096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rgbClr val="E7574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dirty="0" smtClean="0">
                  <a:solidFill>
                    <a:srgbClr val="E7574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endParaRPr lang="zh-TW" altLang="en-US" dirty="0">
                <a:solidFill>
                  <a:srgbClr val="E7574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694549" y="1169355"/>
            <a:ext cx="972000" cy="972000"/>
            <a:chOff x="4249707" y="1169355"/>
            <a:chExt cx="1188000" cy="1188000"/>
          </a:xfrm>
        </p:grpSpPr>
        <p:sp>
          <p:nvSpPr>
            <p:cNvPr id="7" name="橢圓形圖說文字 6"/>
            <p:cNvSpPr/>
            <p:nvPr/>
          </p:nvSpPr>
          <p:spPr>
            <a:xfrm rot="14963024">
              <a:off x="4249707" y="1169355"/>
              <a:ext cx="1188000" cy="1188000"/>
            </a:xfrm>
            <a:prstGeom prst="wedgeEllipseCallo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E7574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411659" y="1340768"/>
              <a:ext cx="864096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E7574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dirty="0" smtClean="0">
                  <a:solidFill>
                    <a:srgbClr val="E7574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endParaRPr lang="zh-TW" altLang="en-US" dirty="0">
                <a:solidFill>
                  <a:srgbClr val="E7574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5019148" y="1169355"/>
            <a:ext cx="972000" cy="972000"/>
            <a:chOff x="5851885" y="1169355"/>
            <a:chExt cx="1188000" cy="1188000"/>
          </a:xfrm>
        </p:grpSpPr>
        <p:sp>
          <p:nvSpPr>
            <p:cNvPr id="8" name="橢圓形圖說文字 7"/>
            <p:cNvSpPr/>
            <p:nvPr/>
          </p:nvSpPr>
          <p:spPr>
            <a:xfrm rot="14963024">
              <a:off x="5851885" y="1169355"/>
              <a:ext cx="1188000" cy="1188000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013837" y="1331307"/>
              <a:ext cx="864096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endPara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343747" y="1169355"/>
            <a:ext cx="972000" cy="972000"/>
            <a:chOff x="7454063" y="1169355"/>
            <a:chExt cx="1188000" cy="1188000"/>
          </a:xfrm>
        </p:grpSpPr>
        <p:sp>
          <p:nvSpPr>
            <p:cNvPr id="9" name="橢圓形圖說文字 8"/>
            <p:cNvSpPr/>
            <p:nvPr/>
          </p:nvSpPr>
          <p:spPr>
            <a:xfrm rot="14963024">
              <a:off x="7454063" y="1169355"/>
              <a:ext cx="1188000" cy="1188000"/>
            </a:xfrm>
            <a:prstGeom prst="wedgeEllipseCallou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616015" y="1331307"/>
              <a:ext cx="864096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endPara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7668344" y="1169356"/>
            <a:ext cx="972000" cy="972000"/>
            <a:chOff x="9315112" y="1169356"/>
            <a:chExt cx="1188000" cy="1188000"/>
          </a:xfrm>
        </p:grpSpPr>
        <p:sp>
          <p:nvSpPr>
            <p:cNvPr id="16" name="橢圓形圖說文字 15"/>
            <p:cNvSpPr/>
            <p:nvPr/>
          </p:nvSpPr>
          <p:spPr>
            <a:xfrm rot="14963024">
              <a:off x="9315112" y="1169356"/>
              <a:ext cx="1188000" cy="1188000"/>
            </a:xfrm>
            <a:prstGeom prst="wedgeEllipseCallout">
              <a:avLst/>
            </a:prstGeom>
            <a:solidFill>
              <a:srgbClr val="931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477064" y="1331308"/>
              <a:ext cx="864096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會後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2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 &amp; Sponsorship price</a:t>
            </a:r>
            <a:endParaRPr lang="zh-TW" altLang="en-US" dirty="0"/>
          </a:p>
        </p:txBody>
      </p:sp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340627"/>
              </p:ext>
            </p:extLst>
          </p:nvPr>
        </p:nvGraphicFramePr>
        <p:xfrm>
          <a:off x="446857" y="1035650"/>
          <a:ext cx="6767999" cy="52105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6824"/>
                <a:gridCol w="1983725"/>
                <a:gridCol w="1983725"/>
                <a:gridCol w="1983725"/>
              </a:tblGrid>
              <a:tr h="3441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09:00~11:00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Keynote </a:t>
                      </a:r>
                      <a:r>
                        <a:rPr lang="en-US" altLang="zh-TW" sz="1800" b="0" kern="120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@ TICC </a:t>
                      </a:r>
                      <a:r>
                        <a:rPr lang="zh-TW" altLang="en-US" sz="1800" b="0" kern="120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大會堂</a:t>
                      </a:r>
                      <a:endParaRPr lang="en-US" altLang="zh-TW" sz="1800" b="0" kern="120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1100" b="1" kern="120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1100" b="1" kern="1200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572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80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05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10:20~10:50 </a:t>
                      </a:r>
                    </a:p>
                    <a:p>
                      <a:pPr algn="ctr"/>
                      <a:r>
                        <a:rPr lang="zh-TW" altLang="en-US" sz="105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鑽石贊助商趨勢導言</a:t>
                      </a:r>
                      <a:endParaRPr lang="en-US" altLang="zh-TW" sz="1050" b="0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zh-TW" altLang="en-US" sz="105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（</a:t>
                      </a:r>
                      <a:r>
                        <a:rPr lang="en-US" altLang="zh-TW" sz="105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10 minutes *3</a:t>
                      </a:r>
                      <a:r>
                        <a:rPr lang="zh-TW" altLang="en-US" sz="105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）</a:t>
                      </a:r>
                      <a:endParaRPr lang="en-US" altLang="zh-TW" sz="1050" b="0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en-US" altLang="zh-TW" sz="9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*</a:t>
                      </a:r>
                      <a:r>
                        <a:rPr lang="zh-TW" altLang="en-US" sz="9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主辦單位保留講師建議（限</a:t>
                      </a:r>
                      <a:r>
                        <a:rPr lang="en-US" altLang="zh-TW" sz="9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CIO</a:t>
                      </a:r>
                      <a:r>
                        <a:rPr lang="zh-TW" altLang="en-US" sz="9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或技術長位階）與議程審核權</a:t>
                      </a:r>
                      <a:endParaRPr lang="en-US" altLang="zh-TW" sz="900" b="0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30000" sy="30000" flip="none" algn="ctr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0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11:00~11:30</a:t>
                      </a:r>
                    </a:p>
                  </a:txBody>
                  <a:tcPr marL="23833" marR="23833" marT="3600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Break-----------------------------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</a:t>
                      </a:r>
                      <a:endParaRPr lang="en-US" altLang="zh-TW" sz="800" b="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Tracks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A </a:t>
                      </a:r>
                      <a:r>
                        <a:rPr kumimoji="0" lang="en-US" altLang="zh-TW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@ TICC 1</a:t>
                      </a:r>
                      <a:r>
                        <a:rPr kumimoji="0" lang="zh-TW" alt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樓會議室</a:t>
                      </a:r>
                      <a:endParaRPr lang="en-US" altLang="zh-TW" sz="12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47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B </a:t>
                      </a:r>
                      <a:r>
                        <a:rPr kumimoji="0" lang="en-US" altLang="zh-TW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@ TICC 1</a:t>
                      </a:r>
                      <a:r>
                        <a:rPr kumimoji="0" lang="zh-TW" alt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樓會議室</a:t>
                      </a:r>
                      <a:endParaRPr lang="en-US" altLang="zh-TW" sz="12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47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C </a:t>
                      </a:r>
                      <a:r>
                        <a:rPr kumimoji="0" lang="en-US" altLang="zh-TW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@ TICC 1</a:t>
                      </a:r>
                      <a:r>
                        <a:rPr kumimoji="0" lang="zh-TW" alt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樓會議室</a:t>
                      </a:r>
                      <a:endParaRPr lang="en-US" altLang="zh-TW" sz="12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473B"/>
                    </a:solidFill>
                  </a:tcPr>
                </a:tc>
              </a:tr>
              <a:tr h="4455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11:30~12:10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鑽石贊助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$250,000</a:t>
                      </a:r>
                    </a:p>
                    <a:p>
                      <a:pPr algn="ctr"/>
                      <a:endParaRPr lang="en-US" altLang="zh-TW" sz="12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30000" sy="3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鑽石贊助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$250,000</a:t>
                      </a:r>
                      <a:endParaRPr lang="en-US" altLang="zh-TW" sz="12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30000" sy="3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鑽石贊助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$250,000</a:t>
                      </a:r>
                      <a:endParaRPr lang="en-US" altLang="zh-TW" sz="1200" b="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30000" sy="30000" flip="none" algn="tl"/>
                    </a:blipFill>
                  </a:tcPr>
                </a:tc>
              </a:tr>
              <a:tr h="330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12:10~13:40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自行用餐（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2 hours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）</a:t>
                      </a:r>
                      <a:r>
                        <a:rPr lang="en-US" altLang="zh-TW" sz="105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</a:t>
                      </a:r>
                      <a:endParaRPr lang="en-US" altLang="zh-TW" sz="105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&amp; </a:t>
                      </a:r>
                      <a:r>
                        <a:rPr kumimoji="0" lang="en-US" altLang="zh-TW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CIO Luncheon</a:t>
                      </a:r>
                      <a:r>
                        <a:rPr kumimoji="0" lang="zh-TW" alt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（</a:t>
                      </a:r>
                      <a:r>
                        <a:rPr kumimoji="0" lang="en-US" altLang="zh-TW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TBD</a:t>
                      </a:r>
                      <a:r>
                        <a:rPr kumimoji="0" lang="zh-TW" alt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）</a:t>
                      </a:r>
                      <a:r>
                        <a:rPr lang="en-US" altLang="zh-TW" sz="105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</a:t>
                      </a: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5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</a:t>
                      </a:r>
                      <a:endParaRPr lang="en-US" altLang="zh-TW" sz="105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5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13:40~14:20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白金贊助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$160,000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白金贊助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$160,000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白金贊助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$160,000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0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14:20~14:30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Break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（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 mins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）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-----------------------------------</a:t>
                      </a: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5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14:30~15:10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白金贊助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$140,000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白金贊助 </a:t>
                      </a:r>
                      <a:r>
                        <a:rPr lang="en-US" altLang="zh-TW" sz="1200" b="1" kern="12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$140,000</a:t>
                      </a:r>
                      <a:endParaRPr lang="en-US" altLang="zh-TW" sz="1200" b="1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白金贊助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$140,000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0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15:10~15:30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Break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（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  <a:r>
                        <a:rPr lang="en-US" altLang="zh-TW" sz="800" b="0" kern="120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mins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）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-----------------------------------</a:t>
                      </a: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5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15:30~16:10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黃金贊助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$120,000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黃金贊助 </a:t>
                      </a:r>
                      <a:r>
                        <a:rPr lang="en-US" altLang="zh-TW" sz="1200" b="1" kern="12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$120,000</a:t>
                      </a:r>
                      <a:endParaRPr lang="en-US" altLang="zh-TW" sz="1200" b="1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黃金贊助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$120,000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30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16:10~16:20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Break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（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 mins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）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-----------------------------------</a:t>
                      </a: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5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16:20~17:00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黃金贊助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$100,000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黃金贊助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$100,000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黃金贊助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$100,000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41563" y="1173163"/>
            <a:ext cx="9144000" cy="0"/>
          </a:xfrm>
          <a:prstGeom prst="rect">
            <a:avLst/>
          </a:prstGeom>
          <a:solidFill>
            <a:srgbClr val="5988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/>
            </a:r>
            <a:b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</a:b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41563" y="1173163"/>
            <a:ext cx="9144000" cy="0"/>
          </a:xfrm>
          <a:prstGeom prst="rect">
            <a:avLst/>
          </a:prstGeom>
          <a:solidFill>
            <a:srgbClr val="5988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/>
            </a:r>
            <a:b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</a:b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" name="剪去對角線角落矩形 1"/>
          <p:cNvSpPr/>
          <p:nvPr/>
        </p:nvSpPr>
        <p:spPr>
          <a:xfrm>
            <a:off x="7308304" y="1988840"/>
            <a:ext cx="1080120" cy="4248472"/>
          </a:xfrm>
          <a:prstGeom prst="snip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全日展覽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92951" y="4437112"/>
            <a:ext cx="910827" cy="85408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lvl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銀級贊助</a:t>
            </a:r>
            <a:endParaRPr kumimoji="0" lang="en-US" altLang="zh-TW" sz="11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goe UI" panose="020B0502040204020203" pitchFamily="34" charset="0"/>
            </a:endParaRPr>
          </a:p>
          <a:p>
            <a:pPr lvl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Booth only</a:t>
            </a:r>
            <a:br>
              <a:rPr kumimoji="0" lang="en-US" altLang="zh-TW" sz="1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</a:br>
            <a:r>
              <a:rPr kumimoji="0" lang="en-US" altLang="zh-TW" sz="11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$70,000</a:t>
            </a:r>
            <a:endParaRPr kumimoji="0" lang="en-US" altLang="zh-TW" sz="1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goe UI" panose="020B0502040204020203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6237312"/>
            <a:ext cx="1511952" cy="259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微軟正黑體" panose="020B0604030504040204" pitchFamily="34" charset="-120"/>
                <a:cs typeface="Verdana" panose="020B0604030504040204" pitchFamily="34" charset="0"/>
              </a:rPr>
              <a:t>以上價格均未含稅。</a:t>
            </a:r>
            <a:endParaRPr kumimoji="0" lang="en-US" altLang="zh-TW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微軟正黑體" panose="020B0604030504040204" pitchFamily="34" charset="-12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cs typeface="Verdana" panose="020B0604030504040204" pitchFamily="34" charset="0"/>
              </a:rPr>
              <a:t>Sponsorships</a:t>
            </a:r>
            <a:endParaRPr lang="zh-TW" altLang="en-US" b="1" baseline="-25000" dirty="0">
              <a:cs typeface="Verdana" panose="020B0604030504040204" pitchFamily="34" charset="0"/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800740"/>
              </p:ext>
            </p:extLst>
          </p:nvPr>
        </p:nvGraphicFramePr>
        <p:xfrm>
          <a:off x="468416" y="981075"/>
          <a:ext cx="8147440" cy="5142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82433"/>
                <a:gridCol w="2052000"/>
                <a:gridCol w="97007"/>
                <a:gridCol w="1404000"/>
                <a:gridCol w="1404000"/>
                <a:gridCol w="1404000"/>
                <a:gridCol w="1404000"/>
              </a:tblGrid>
              <a:tr h="421718">
                <a:tc gridSpan="3">
                  <a:txBody>
                    <a:bodyPr/>
                    <a:lstStyle/>
                    <a:p>
                      <a:pPr algn="l"/>
                      <a:endParaRPr lang="zh-TW" alt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kern="1200" spc="-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鑽石</a:t>
                      </a:r>
                      <a:r>
                        <a:rPr lang="en-US" altLang="zh-TW" sz="1200" b="1" spc="-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zh-TW" sz="1200" b="1" spc="-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lang="zh-TW" altLang="en-US" sz="1100" b="0" spc="-50" baseline="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適合領導品牌</a:t>
                      </a:r>
                      <a:endParaRPr lang="en-US" altLang="zh-TW" sz="1200" b="0" spc="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spc="-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白金級</a:t>
                      </a:r>
                      <a:r>
                        <a:rPr lang="en-US" altLang="zh-TW" sz="1200" b="1" spc="-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zh-TW" sz="1200" b="1" spc="-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lang="zh-TW" altLang="en-US" sz="1100" b="0" kern="1200" spc="-50" baseline="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特定領域龍頭</a:t>
                      </a:r>
                      <a:endParaRPr lang="en-US" altLang="zh-TW" sz="1100" b="0" kern="1200" spc="-50" baseline="0" dirty="0" smtClean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黃金級</a:t>
                      </a:r>
                      <a:r>
                        <a:rPr lang="en-US" altLang="zh-TW" sz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zh-TW" sz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kumimoji="0" lang="zh-TW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高成本效益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銀級</a:t>
                      </a:r>
                      <a:r>
                        <a:rPr lang="en-US" altLang="zh-TW" sz="14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zh-TW" sz="14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lang="zh-TW" altLang="en-US" sz="1100" b="0" baseline="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接觸市場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zh-TW" altLang="en-US" sz="1200" b="1" spc="3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核心權益</a:t>
                      </a:r>
                      <a:endParaRPr lang="zh-TW" altLang="en-US" sz="1200" b="1" spc="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 vert="ea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Keynote</a:t>
                      </a: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趨勢導言（</a:t>
                      </a:r>
                      <a:r>
                        <a:rPr lang="en-US" altLang="zh-TW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分）</a:t>
                      </a:r>
                      <a:endParaRPr lang="zh-TW" altLang="en-US" sz="10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分堂演講（</a:t>
                      </a:r>
                      <a:r>
                        <a:rPr lang="en-US" altLang="zh-TW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40</a:t>
                      </a:r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分）</a:t>
                      </a:r>
                      <a:endParaRPr lang="zh-TW" altLang="en-US" sz="10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  <a:b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鑽石時段</a:t>
                      </a:r>
                      <a:endParaRPr kumimoji="0" lang="en-US" altLang="zh-TW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  <a:b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白金時段</a:t>
                      </a:r>
                      <a:endParaRPr kumimoji="0" lang="en-US" altLang="zh-TW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  <a:b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lang="zh-TW" altLang="en-US" sz="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黃金時段</a:t>
                      </a:r>
                      <a:endParaRPr lang="en-US" altLang="zh-TW" sz="8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展覽攤位</a:t>
                      </a:r>
                      <a:endParaRPr lang="zh-TW" altLang="en-US" sz="10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特裝佈置</a:t>
                      </a:r>
                      <a:endParaRPr kumimoji="0" lang="en-US" altLang="zh-TW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首輪抽籤</a:t>
                      </a:r>
                      <a:endParaRPr kumimoji="0" lang="en-US" altLang="zh-TW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  <a:b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標準佈置</a:t>
                      </a:r>
                      <a:endParaRPr kumimoji="0" lang="en-US" altLang="zh-TW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次輪抽籤</a:t>
                      </a:r>
                      <a:endParaRPr kumimoji="0" lang="en-US" altLang="zh-TW" sz="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  <a:b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標準佈置</a:t>
                      </a:r>
                      <a:endParaRPr kumimoji="0" lang="en-US" altLang="zh-TW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次輪抽籤</a:t>
                      </a:r>
                      <a:endParaRPr kumimoji="0" lang="en-US" altLang="zh-TW" sz="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標準佈置</a:t>
                      </a:r>
                      <a:endParaRPr kumimoji="0" lang="en-US" altLang="zh-TW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次輪抽籤</a:t>
                      </a:r>
                      <a:endParaRPr kumimoji="0" lang="en-US" altLang="zh-TW" sz="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議程選課名單（經出席者授權）</a:t>
                      </a:r>
                      <a:endParaRPr lang="zh-TW" altLang="en-US" sz="10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 vert="ea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完整與會名單（經出席者授權）</a:t>
                      </a:r>
                      <a:endParaRPr lang="zh-TW" altLang="en-US" sz="10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30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spc="3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展覽廣告</a:t>
                      </a:r>
                    </a:p>
                  </a:txBody>
                  <a:tcPr marL="0" marR="0" marT="72000" vert="ea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Logo</a:t>
                      </a:r>
                      <a:r>
                        <a:rPr lang="en-US" altLang="zh-TW" sz="1000" b="1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zh-TW" altLang="en-US" sz="1000" b="1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列名</a:t>
                      </a:r>
                      <a:endParaRPr lang="zh-TW" altLang="en-US" sz="1000" b="1" spc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列名聯合主辦</a:t>
                      </a:r>
                      <a:endParaRPr lang="en-US" altLang="zh-TW" sz="10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列名協辦單位</a:t>
                      </a:r>
                      <a:endParaRPr lang="en-US" altLang="zh-TW" sz="10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列名協辦單位</a:t>
                      </a:r>
                      <a:endParaRPr lang="en-US" altLang="zh-TW" sz="10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列名參展單位</a:t>
                      </a:r>
                      <a:endParaRPr lang="en-US" altLang="zh-TW" sz="10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3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pc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文宣發送（置入大會資料袋）</a:t>
                      </a: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3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pc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領航觀點</a:t>
                      </a: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½</a:t>
                      </a:r>
                      <a:r>
                        <a:rPr lang="zh-TW" alt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頁</a:t>
                      </a:r>
                      <a:r>
                        <a:rPr lang="en-US" altLang="zh-TW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zh-TW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大會撰稿</a:t>
                      </a: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½</a:t>
                      </a:r>
                      <a:r>
                        <a:rPr lang="zh-TW" alt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頁</a:t>
                      </a:r>
                      <a:r>
                        <a:rPr kumimoji="0" lang="en-US" altLang="zh-TW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/>
                      </a:r>
                      <a:br>
                        <a:rPr kumimoji="0" lang="en-US" altLang="zh-TW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大會撰稿</a:t>
                      </a:r>
                      <a:endParaRPr kumimoji="0" lang="en-US" altLang="zh-TW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¼</a:t>
                      </a: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zh-TW" alt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頁</a:t>
                      </a:r>
                      <a:endParaRPr lang="en-US" altLang="zh-TW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贊助商供稿</a:t>
                      </a:r>
                      <a:endParaRPr kumimoji="0" lang="en-US" altLang="zh-TW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3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pc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會後報導</a:t>
                      </a: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½</a:t>
                      </a:r>
                      <a:r>
                        <a:rPr kumimoji="0" lang="zh-TW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頁</a:t>
                      </a:r>
                      <a:endParaRPr kumimoji="0" lang="zh-TW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¼</a:t>
                      </a: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zh-TW" alt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頁</a:t>
                      </a:r>
                      <a:endParaRPr lang="zh-TW" altLang="en-US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¼</a:t>
                      </a: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zh-TW" alt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頁</a:t>
                      </a:r>
                      <a:endParaRPr lang="zh-TW" altLang="en-US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3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大會演說內容預告</a:t>
                      </a: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3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pc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 vert="ea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大會官網公司簡介</a:t>
                      </a: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3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1" spc="3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備註</a:t>
                      </a:r>
                      <a:endParaRPr lang="zh-TW" altLang="en-US" sz="1200" b="1" spc="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 vert="ea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00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議程席次有限、有意參與議程請向服務</a:t>
                      </a:r>
                      <a:r>
                        <a:rPr lang="en-US" altLang="zh-TW" sz="100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AE</a:t>
                      </a:r>
                      <a:r>
                        <a:rPr lang="zh-TW" altLang="en-US" sz="100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預約保留，若同時段遇有其他廠商候補者，</a:t>
                      </a:r>
                      <a:r>
                        <a:rPr lang="en-US" altLang="zh-TW" sz="100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iThome</a:t>
                      </a:r>
                      <a:r>
                        <a:rPr lang="zh-TW" altLang="en-US" sz="100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將透過公司電子郵件請前預約者回覆是否確認贊助；若預定者確認贊助，需在通知後</a:t>
                      </a:r>
                      <a:r>
                        <a:rPr lang="en-US" altLang="zh-TW" sz="100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zh-TW" altLang="en-US" sz="100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個工作天內（</a:t>
                      </a:r>
                      <a:r>
                        <a:rPr lang="en-US" altLang="zh-TW" sz="100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48</a:t>
                      </a:r>
                      <a:r>
                        <a:rPr lang="zh-TW" altLang="en-US" sz="100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小時）回覆確認，逾時將自動取消保留。</a:t>
                      </a:r>
                      <a:endParaRPr lang="en-US" altLang="zh-TW" sz="1000" baseline="0" dirty="0" smtClean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贊助商可列名不只一個</a:t>
                      </a:r>
                      <a:r>
                        <a:rPr lang="en-US" altLang="zh-TW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logo</a:t>
                      </a: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，但鑽石級贊助僅能指定</a:t>
                      </a:r>
                      <a:r>
                        <a:rPr lang="en-US" altLang="zh-TW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個</a:t>
                      </a:r>
                      <a:r>
                        <a:rPr lang="en-US" altLang="zh-TW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logo</a:t>
                      </a: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列名聯合主辦，其餘</a:t>
                      </a:r>
                      <a:r>
                        <a:rPr lang="en-US" altLang="zh-TW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logo</a:t>
                      </a: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將列置為協辦單位．</a:t>
                      </a:r>
                      <a:endParaRPr lang="en-US" altLang="zh-TW" sz="10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若贊助商有</a:t>
                      </a:r>
                      <a:r>
                        <a:rPr lang="en-US" altLang="zh-TW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個</a:t>
                      </a:r>
                      <a:r>
                        <a:rPr lang="en-US" altLang="zh-TW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含</a:t>
                      </a:r>
                      <a:r>
                        <a:rPr lang="en-US" altLang="zh-TW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)</a:t>
                      </a: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以上之攤位，可額外支付</a:t>
                      </a:r>
                      <a:r>
                        <a:rPr lang="en-US" altLang="zh-TW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NT $20,000 </a:t>
                      </a: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指定費，於攤位抽籤前優先選位、以將攤位併至同區相連。</a:t>
                      </a:r>
                      <a:endParaRPr lang="en-US" altLang="zh-TW" sz="10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sz="11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zh-TW" sz="10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18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0" y="1268760"/>
            <a:ext cx="8485411" cy="4968552"/>
            <a:chOff x="0" y="1268760"/>
            <a:chExt cx="8485411" cy="4968552"/>
          </a:xfrm>
        </p:grpSpPr>
        <p:pic>
          <p:nvPicPr>
            <p:cNvPr id="12" name="Picture 2" descr="http://www.pqcra.org.tw/upload/images/TICC&amp;101-700K(1)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51537" y="1268760"/>
              <a:ext cx="1342586" cy="119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標題 1"/>
            <p:cNvSpPr txBox="1">
              <a:spLocks/>
            </p:cNvSpPr>
            <p:nvPr/>
          </p:nvSpPr>
          <p:spPr>
            <a:xfrm>
              <a:off x="5713612" y="5184576"/>
              <a:ext cx="2771799" cy="1052736"/>
            </a:xfrm>
            <a:prstGeom prst="roundRect">
              <a:avLst>
                <a:gd name="adj" fmla="val 33100"/>
              </a:avLst>
            </a:prstGeom>
            <a:solidFill>
              <a:srgbClr val="C0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kumimoji="1" lang="zh-TW" altLang="en-US" sz="5400" b="0" kern="1200" cap="none" spc="0" baseline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itchFamily="34" charset="0"/>
                </a:defRPr>
              </a:lvl1pPr>
            </a:lstStyle>
            <a:p>
              <a:pPr algn="r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zh-TW" altLang="en-US" sz="4000" b="1" spc="600" dirty="0" smtClean="0">
                  <a:solidFill>
                    <a:schemeClr val="bg1"/>
                  </a:solidFill>
                </a:rPr>
                <a:t>大會宣傳</a:t>
              </a:r>
              <a:endParaRPr lang="en-US" sz="4000" b="1" spc="600" dirty="0">
                <a:solidFill>
                  <a:schemeClr val="bg1"/>
                </a:solidFill>
              </a:endParaRPr>
            </a:p>
          </p:txBody>
        </p:sp>
        <p:sp>
          <p:nvSpPr>
            <p:cNvPr id="14" name="圓角化對角線角落矩形 13"/>
            <p:cNvSpPr/>
            <p:nvPr/>
          </p:nvSpPr>
          <p:spPr>
            <a:xfrm>
              <a:off x="0" y="1772816"/>
              <a:ext cx="5055023" cy="4464496"/>
            </a:xfrm>
            <a:prstGeom prst="round2DiagRect">
              <a:avLst>
                <a:gd name="adj1" fmla="val 8717"/>
                <a:gd name="adj2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536" y="1772816"/>
              <a:ext cx="3456000" cy="942552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5350" y="5035978"/>
              <a:ext cx="936104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91832" y="4781704"/>
              <a:ext cx="792088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025" y="4772686"/>
              <a:ext cx="612575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矩形 25"/>
            <p:cNvSpPr/>
            <p:nvPr/>
          </p:nvSpPr>
          <p:spPr>
            <a:xfrm>
              <a:off x="324543" y="4603930"/>
              <a:ext cx="431946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b">
              <a:spAutoFit/>
            </a:bodyPr>
            <a:lstStyle/>
            <a:p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Organized </a:t>
              </a:r>
              <a:r>
                <a:rPr lang="en-US" altLang="zh-TW" sz="1050" dirty="0" smtClean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by</a:t>
              </a:r>
              <a:endParaRPr lang="zh-TW" altLang="zh-TW" sz="105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4543" y="3704394"/>
            <a:ext cx="4572000" cy="8894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透過贊助</a:t>
            </a:r>
            <a:r>
              <a:rPr lang="zh-TW" altLang="en-US" sz="12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本次盛會，</a:t>
            </a: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您將獲得絕佳的宣傳推廣機會，在眾多相關廠商面前展示您的企業形象、享受獨家曝光，並能主動接觸到各層產業的潛在客戶，藉此拓展您的市場版圖以及增加商機。</a:t>
            </a:r>
          </a:p>
        </p:txBody>
      </p:sp>
      <p:sp>
        <p:nvSpPr>
          <p:cNvPr id="27" name="標題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892480" cy="3096344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4800" b="1" spc="-150" dirty="0">
                <a:solidFill>
                  <a:srgbClr val="CF2C21"/>
                </a:solidFill>
              </a:rPr>
              <a:t/>
            </a:r>
            <a:br>
              <a:rPr lang="en-US" altLang="zh-TW" sz="4800" b="1" spc="-150" dirty="0">
                <a:solidFill>
                  <a:srgbClr val="CF2C21"/>
                </a:solidFill>
              </a:rPr>
            </a:br>
            <a:r>
              <a:rPr lang="en-US" altLang="zh-TW" sz="4800" b="1" spc="-150" dirty="0" smtClean="0">
                <a:solidFill>
                  <a:srgbClr val="CF2C21"/>
                </a:solidFill>
              </a:rPr>
              <a:t>Taiwan Day </a:t>
            </a:r>
            <a:r>
              <a:rPr lang="en-US" altLang="zh-TW" sz="4800" b="1" spc="-150" dirty="0" smtClean="0">
                <a:solidFill>
                  <a:srgbClr val="6E6E6E"/>
                </a:solidFill>
              </a:rPr>
              <a:t>2015  </a:t>
            </a:r>
            <a:r>
              <a:rPr lang="en-US" altLang="zh-TW" sz="4000" baseline="46000" dirty="0" smtClean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08.11 </a:t>
            </a:r>
            <a:r>
              <a:rPr lang="en-US" altLang="zh-TW" sz="4000" baseline="46000" dirty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@ TICC 1st Fl.</a:t>
            </a:r>
            <a: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  <a:t/>
            </a:r>
            <a:b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</a:br>
            <a:endParaRPr lang="zh-TW" altLang="en-US" sz="4800" b="1" spc="-150" dirty="0">
              <a:solidFill>
                <a:srgbClr val="6E6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3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15117</TotalTime>
  <Words>1033</Words>
  <Application>Microsoft Office PowerPoint</Application>
  <PresentationFormat>如螢幕大小 (4:3)</PresentationFormat>
  <Paragraphs>253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自訂設計</vt:lpstr>
      <vt:lpstr> Taiwan Day 2015  08.11 @ TICC 1st Fl. </vt:lpstr>
      <vt:lpstr>PowerPoint 簡報</vt:lpstr>
      <vt:lpstr>PowerPoint 簡報</vt:lpstr>
      <vt:lpstr>Who’s coming?</vt:lpstr>
      <vt:lpstr>PowerPoint 簡報</vt:lpstr>
      <vt:lpstr>活動籌備進度</vt:lpstr>
      <vt:lpstr>Agenda &amp; Sponsorship price</vt:lpstr>
      <vt:lpstr>Sponsorships</vt:lpstr>
      <vt:lpstr> Taiwan Day 2015  08.11 @ TICC 1st Fl. </vt:lpstr>
      <vt:lpstr>全方位的媒體活動資訊傳遞</vt:lpstr>
      <vt:lpstr>全方位的媒體宣傳效益</vt:lpstr>
      <vt:lpstr>iThome Online 網站 宣傳</vt:lpstr>
      <vt:lpstr>iThome電子報 ＆會員 edm</vt:lpstr>
      <vt:lpstr>官網與社群</vt:lpstr>
      <vt:lpstr>iThome 電腦報平面廣告</vt:lpstr>
      <vt:lpstr>廠商「領航觀點」製作範例</vt:lpstr>
      <vt:lpstr>會後報導</vt:lpstr>
      <vt:lpstr>綿密不斷的相關報導</vt:lpstr>
      <vt:lpstr> Taiwan Day 2014  </vt:lpstr>
      <vt:lpstr>報到</vt:lpstr>
      <vt:lpstr>大會現場</vt:lpstr>
      <vt:lpstr>休息及攤位參觀</vt:lpstr>
      <vt:lpstr> Taiwan Day 2015  08.11 @ TICC 1st Fl.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Chris</dc:creator>
  <cp:keywords>iThome</cp:keywords>
  <cp:lastModifiedBy>Chris Huang</cp:lastModifiedBy>
  <cp:revision>2067</cp:revision>
  <cp:lastPrinted>2015-02-24T06:57:36Z</cp:lastPrinted>
  <dcterms:created xsi:type="dcterms:W3CDTF">2011-03-07T10:37:01Z</dcterms:created>
  <dcterms:modified xsi:type="dcterms:W3CDTF">2015-04-09T02:46:53Z</dcterms:modified>
</cp:coreProperties>
</file>