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7" r:id="rId3"/>
    <p:sldId id="259" r:id="rId4"/>
    <p:sldId id="266" r:id="rId5"/>
    <p:sldId id="267" r:id="rId6"/>
    <p:sldId id="258" r:id="rId7"/>
    <p:sldId id="260" r:id="rId8"/>
    <p:sldId id="261" r:id="rId9"/>
    <p:sldId id="262" r:id="rId10"/>
    <p:sldId id="263" r:id="rId11"/>
    <p:sldId id="265" r:id="rId12"/>
    <p:sldId id="268" r:id="rId13"/>
    <p:sldId id="272" r:id="rId14"/>
    <p:sldId id="276" r:id="rId15"/>
    <p:sldId id="277" r:id="rId16"/>
    <p:sldId id="27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6" d="100"/>
          <a:sy n="86" d="100"/>
        </p:scale>
        <p:origin x="-1494" y="-21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390582F-6616-42AC-BF6B-A7374C8FA2AC}" type="datetimeFigureOut">
              <a:rPr lang="en-US" smtClean="0"/>
              <a:t>7/17/2014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272F97-3D80-4140-8B19-DF76970BDDE9}" type="slidenum">
              <a:rPr lang="en-US" smtClean="0"/>
              <a:t>‹#›</a:t>
            </a:fld>
            <a:endParaRPr lang="en-US" dirty="0"/>
          </a:p>
        </p:txBody>
      </p:sp>
    </p:spTree>
    <p:extLst>
      <p:ext uri="{BB962C8B-B14F-4D97-AF65-F5344CB8AC3E}">
        <p14:creationId xmlns:p14="http://schemas.microsoft.com/office/powerpoint/2010/main" val="33048161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 name="Picture 15" descr="00034_PPT_Cover_White_Blue.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7" descr="DLAP_Logo.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7250" y="665163"/>
            <a:ext cx="1052513" cy="614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5141" name="Rectangle 5"/>
          <p:cNvSpPr>
            <a:spLocks noGrp="1" noChangeArrowheads="1"/>
          </p:cNvSpPr>
          <p:nvPr/>
        </p:nvSpPr>
        <p:spPr bwMode="auto">
          <a:xfrm>
            <a:off x="1325563" y="2443163"/>
            <a:ext cx="7061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0" hangingPunct="0"/>
            <a:endParaRPr lang="en-US" sz="3200" dirty="0">
              <a:solidFill>
                <a:schemeClr val="bg1"/>
              </a:solidFill>
              <a:latin typeface="Arial Black" pitchFamily="34" charset="0"/>
            </a:endParaRPr>
          </a:p>
        </p:txBody>
      </p:sp>
      <p:sp>
        <p:nvSpPr>
          <p:cNvPr id="475142" name="Rectangle 6"/>
          <p:cNvSpPr>
            <a:spLocks noGrp="1" noChangeArrowheads="1"/>
          </p:cNvSpPr>
          <p:nvPr>
            <p:ph type="ctrTitle" sz="quarter"/>
          </p:nvPr>
        </p:nvSpPr>
        <p:spPr bwMode="black">
          <a:xfrm>
            <a:off x="1416050" y="2695575"/>
            <a:ext cx="6248400" cy="968375"/>
          </a:xfrm>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t"/>
          <a:lstStyle>
            <a:lvl1pPr>
              <a:lnSpc>
                <a:spcPct val="90000"/>
              </a:lnSpc>
              <a:defRPr sz="3200">
                <a:solidFill>
                  <a:srgbClr val="0073CF"/>
                </a:solidFill>
              </a:defRPr>
            </a:lvl1pPr>
          </a:lstStyle>
          <a:p>
            <a:pPr lvl="0"/>
            <a:r>
              <a:rPr lang="en-US" noProof="0" smtClean="0"/>
              <a:t>Click to edit Master title style</a:t>
            </a:r>
          </a:p>
        </p:txBody>
      </p:sp>
      <p:sp>
        <p:nvSpPr>
          <p:cNvPr id="475143" name="Rectangle 7"/>
          <p:cNvSpPr>
            <a:spLocks noGrp="1" noChangeArrowheads="1"/>
          </p:cNvSpPr>
          <p:nvPr>
            <p:ph type="subTitle" sz="quarter" idx="1"/>
          </p:nvPr>
        </p:nvSpPr>
        <p:spPr bwMode="black">
          <a:xfrm>
            <a:off x="1408113" y="3906838"/>
            <a:ext cx="6291262" cy="366712"/>
          </a:xfrm>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marL="0" indent="0">
              <a:buFont typeface="Wingdings" pitchFamily="2" charset="2"/>
              <a:buNone/>
              <a:defRPr sz="1800"/>
            </a:lvl1pPr>
          </a:lstStyle>
          <a:p>
            <a:pPr lvl="0"/>
            <a:r>
              <a:rPr lang="en-US" noProof="0" smtClean="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A289CA4E-4A82-4A7B-BF17-CD6B5C19AD4D}" type="datetime1">
              <a:rPr lang="en-US" smtClean="0"/>
              <a:t>7/17/2014</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F5B8D8CD-871D-403E-93FD-5AB18BED7BE4}" type="slidenum">
              <a:rPr lang="en-US" smtClean="0"/>
              <a:t>‹#›</a:t>
            </a:fld>
            <a:endParaRPr lang="en-US" dirty="0"/>
          </a:p>
        </p:txBody>
      </p:sp>
    </p:spTree>
    <p:extLst>
      <p:ext uri="{BB962C8B-B14F-4D97-AF65-F5344CB8AC3E}">
        <p14:creationId xmlns:p14="http://schemas.microsoft.com/office/powerpoint/2010/main" val="2119530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05588" y="241300"/>
            <a:ext cx="2081212" cy="6064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60363" y="241300"/>
            <a:ext cx="6092825" cy="60642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5C1873A7-008C-4E6D-8E33-3CC145EB7857}" type="datetime1">
              <a:rPr lang="en-US" smtClean="0"/>
              <a:t>7/17/2014</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F5B8D8CD-871D-403E-93FD-5AB18BED7BE4}" type="slidenum">
              <a:rPr lang="en-US" smtClean="0"/>
              <a:t>‹#›</a:t>
            </a:fld>
            <a:endParaRPr lang="en-US" dirty="0"/>
          </a:p>
        </p:txBody>
      </p:sp>
    </p:spTree>
    <p:extLst>
      <p:ext uri="{BB962C8B-B14F-4D97-AF65-F5344CB8AC3E}">
        <p14:creationId xmlns:p14="http://schemas.microsoft.com/office/powerpoint/2010/main" val="2320845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E0E9CEFE-D285-47DA-A6D9-0341007E7528}" type="datetime1">
              <a:rPr lang="en-US" smtClean="0"/>
              <a:t>7/17/2014</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F5B8D8CD-871D-403E-93FD-5AB18BED7BE4}" type="slidenum">
              <a:rPr lang="en-US" smtClean="0"/>
              <a:t>‹#›</a:t>
            </a:fld>
            <a:endParaRPr lang="en-US" dirty="0"/>
          </a:p>
        </p:txBody>
      </p:sp>
    </p:spTree>
    <p:extLst>
      <p:ext uri="{BB962C8B-B14F-4D97-AF65-F5344CB8AC3E}">
        <p14:creationId xmlns:p14="http://schemas.microsoft.com/office/powerpoint/2010/main" val="857497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8E7F7AC9-7BFB-4EB3-8493-3EEC55CA5C3D}" type="datetime1">
              <a:rPr lang="en-US" smtClean="0"/>
              <a:t>7/17/2014</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F5B8D8CD-871D-403E-93FD-5AB18BED7BE4}" type="slidenum">
              <a:rPr lang="en-US" smtClean="0"/>
              <a:t>‹#›</a:t>
            </a:fld>
            <a:endParaRPr lang="en-US" dirty="0"/>
          </a:p>
        </p:txBody>
      </p:sp>
    </p:spTree>
    <p:extLst>
      <p:ext uri="{BB962C8B-B14F-4D97-AF65-F5344CB8AC3E}">
        <p14:creationId xmlns:p14="http://schemas.microsoft.com/office/powerpoint/2010/main" val="479381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4663" y="1289050"/>
            <a:ext cx="4029075" cy="5016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6138" y="1289050"/>
            <a:ext cx="4030662" cy="5016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6F6BA275-5C5E-40A8-A5A6-514D81DB06ED}" type="datetime1">
              <a:rPr lang="en-US" smtClean="0"/>
              <a:t>7/17/2014</a:t>
            </a:fld>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F5B8D8CD-871D-403E-93FD-5AB18BED7BE4}" type="slidenum">
              <a:rPr lang="en-US" smtClean="0"/>
              <a:t>‹#›</a:t>
            </a:fld>
            <a:endParaRPr lang="en-US" dirty="0"/>
          </a:p>
        </p:txBody>
      </p:sp>
    </p:spTree>
    <p:extLst>
      <p:ext uri="{BB962C8B-B14F-4D97-AF65-F5344CB8AC3E}">
        <p14:creationId xmlns:p14="http://schemas.microsoft.com/office/powerpoint/2010/main" val="1952255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BB1CFF88-8D6F-44E8-9C9B-0E266790DFB9}" type="datetime1">
              <a:rPr lang="en-US" smtClean="0"/>
              <a:t>7/17/2014</a:t>
            </a:fld>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F5B8D8CD-871D-403E-93FD-5AB18BED7BE4}" type="slidenum">
              <a:rPr lang="en-US" smtClean="0"/>
              <a:t>‹#›</a:t>
            </a:fld>
            <a:endParaRPr lang="en-US" dirty="0"/>
          </a:p>
        </p:txBody>
      </p:sp>
    </p:spTree>
    <p:extLst>
      <p:ext uri="{BB962C8B-B14F-4D97-AF65-F5344CB8AC3E}">
        <p14:creationId xmlns:p14="http://schemas.microsoft.com/office/powerpoint/2010/main" val="2784461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1C5CF9B9-7A0B-416B-9DA1-7B48226CE97B}" type="datetime1">
              <a:rPr lang="en-US" smtClean="0"/>
              <a:t>7/17/2014</a:t>
            </a:fld>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F5B8D8CD-871D-403E-93FD-5AB18BED7BE4}" type="slidenum">
              <a:rPr lang="en-US" smtClean="0"/>
              <a:t>‹#›</a:t>
            </a:fld>
            <a:endParaRPr lang="en-US" dirty="0"/>
          </a:p>
        </p:txBody>
      </p:sp>
    </p:spTree>
    <p:extLst>
      <p:ext uri="{BB962C8B-B14F-4D97-AF65-F5344CB8AC3E}">
        <p14:creationId xmlns:p14="http://schemas.microsoft.com/office/powerpoint/2010/main" val="1775437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31010405-B265-4681-B9DF-260B474FC98A}" type="datetime1">
              <a:rPr lang="en-US" smtClean="0"/>
              <a:t>7/17/2014</a:t>
            </a:fld>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F5B8D8CD-871D-403E-93FD-5AB18BED7BE4}" type="slidenum">
              <a:rPr lang="en-US" smtClean="0"/>
              <a:t>‹#›</a:t>
            </a:fld>
            <a:endParaRPr lang="en-US" dirty="0"/>
          </a:p>
        </p:txBody>
      </p:sp>
    </p:spTree>
    <p:extLst>
      <p:ext uri="{BB962C8B-B14F-4D97-AF65-F5344CB8AC3E}">
        <p14:creationId xmlns:p14="http://schemas.microsoft.com/office/powerpoint/2010/main" val="4092562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A86E4DD0-64EE-4514-849C-B6556B7EBBB4}" type="datetime1">
              <a:rPr lang="en-US" smtClean="0"/>
              <a:t>7/17/2014</a:t>
            </a:fld>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F5B8D8CD-871D-403E-93FD-5AB18BED7BE4}" type="slidenum">
              <a:rPr lang="en-US" smtClean="0"/>
              <a:t>‹#›</a:t>
            </a:fld>
            <a:endParaRPr lang="en-US" dirty="0"/>
          </a:p>
        </p:txBody>
      </p:sp>
    </p:spTree>
    <p:extLst>
      <p:ext uri="{BB962C8B-B14F-4D97-AF65-F5344CB8AC3E}">
        <p14:creationId xmlns:p14="http://schemas.microsoft.com/office/powerpoint/2010/main" val="3469539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50A4E2E5-4A13-4107-9D84-980D7E5B75DA}" type="datetime1">
              <a:rPr lang="en-US" smtClean="0"/>
              <a:t>7/17/2014</a:t>
            </a:fld>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F5B8D8CD-871D-403E-93FD-5AB18BED7BE4}" type="slidenum">
              <a:rPr lang="en-US" smtClean="0"/>
              <a:t>‹#›</a:t>
            </a:fld>
            <a:endParaRPr lang="en-US" dirty="0"/>
          </a:p>
        </p:txBody>
      </p:sp>
    </p:spTree>
    <p:extLst>
      <p:ext uri="{BB962C8B-B14F-4D97-AF65-F5344CB8AC3E}">
        <p14:creationId xmlns:p14="http://schemas.microsoft.com/office/powerpoint/2010/main" val="2903232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3" name="Picture 12" descr="00034_PPT_Header_Blue.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037" descr="White_transparent"/>
          <p:cNvPicPr>
            <a:picLocks noChangeAspect="1" noChangeArrowheads="1"/>
          </p:cNvPicPr>
          <p:nvPr/>
        </p:nvPicPr>
        <p:blipFill>
          <a:blip r:embed="rId14" cstate="print">
            <a:extLst>
              <a:ext uri="{28A0092B-C50C-407E-A947-70E740481C1C}">
                <a14:useLocalDpi xmlns:a14="http://schemas.microsoft.com/office/drawing/2010/main" val="0"/>
              </a:ext>
            </a:extLst>
          </a:blip>
          <a:srcRect l="13393" t="11215" b="14954"/>
          <a:stretch>
            <a:fillRect/>
          </a:stretch>
        </p:blipFill>
        <p:spPr bwMode="auto">
          <a:xfrm>
            <a:off x="8323263" y="250825"/>
            <a:ext cx="730250"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4116" name="Rectangle 4"/>
          <p:cNvSpPr>
            <a:spLocks noGrp="1" noChangeArrowheads="1"/>
          </p:cNvSpPr>
          <p:nvPr>
            <p:ph type="body" idx="1"/>
          </p:nvPr>
        </p:nvSpPr>
        <p:spPr bwMode="auto">
          <a:xfrm>
            <a:off x="474663" y="1289050"/>
            <a:ext cx="8212137" cy="501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74117" name="Rectangle 5"/>
          <p:cNvSpPr>
            <a:spLocks noGrp="1" noChangeArrowheads="1"/>
          </p:cNvSpPr>
          <p:nvPr>
            <p:ph type="title"/>
          </p:nvPr>
        </p:nvSpPr>
        <p:spPr bwMode="white">
          <a:xfrm>
            <a:off x="360363" y="241300"/>
            <a:ext cx="6621462"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r>
              <a:rPr lang="en-US" smtClean="0"/>
              <a:t>Click to edit Master title style</a:t>
            </a:r>
          </a:p>
        </p:txBody>
      </p:sp>
      <p:sp>
        <p:nvSpPr>
          <p:cNvPr id="474118" name="Rectangle 6"/>
          <p:cNvSpPr>
            <a:spLocks noGrp="1" noChangeArrowheads="1"/>
          </p:cNvSpPr>
          <p:nvPr>
            <p:ph type="dt" sz="half" idx="2"/>
          </p:nvPr>
        </p:nvSpPr>
        <p:spPr bwMode="auto">
          <a:xfrm>
            <a:off x="6027738" y="6624638"/>
            <a:ext cx="21336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900">
                <a:solidFill>
                  <a:srgbClr val="969696"/>
                </a:solidFill>
              </a:defRPr>
            </a:lvl1pPr>
          </a:lstStyle>
          <a:p>
            <a:fld id="{F87085A1-E1C7-4C36-AE0B-BC1E9A10F68E}" type="datetime1">
              <a:rPr lang="en-US" smtClean="0"/>
              <a:t>7/17/2014</a:t>
            </a:fld>
            <a:endParaRPr lang="en-US" dirty="0"/>
          </a:p>
        </p:txBody>
      </p:sp>
      <p:sp>
        <p:nvSpPr>
          <p:cNvPr id="474119" name="Rectangle 7"/>
          <p:cNvSpPr>
            <a:spLocks noGrp="1" noChangeArrowheads="1"/>
          </p:cNvSpPr>
          <p:nvPr>
            <p:ph type="ftr" sz="quarter" idx="3"/>
          </p:nvPr>
        </p:nvSpPr>
        <p:spPr bwMode="auto">
          <a:xfrm>
            <a:off x="412750" y="6623050"/>
            <a:ext cx="2895600"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900">
                <a:solidFill>
                  <a:srgbClr val="969696"/>
                </a:solidFill>
              </a:defRPr>
            </a:lvl1pPr>
          </a:lstStyle>
          <a:p>
            <a:endParaRPr lang="en-US" dirty="0"/>
          </a:p>
        </p:txBody>
      </p:sp>
      <p:sp>
        <p:nvSpPr>
          <p:cNvPr id="474120" name="Rectangle 8"/>
          <p:cNvSpPr>
            <a:spLocks noGrp="1" noChangeArrowheads="1"/>
          </p:cNvSpPr>
          <p:nvPr>
            <p:ph type="sldNum" sz="quarter" idx="4"/>
          </p:nvPr>
        </p:nvSpPr>
        <p:spPr bwMode="auto">
          <a:xfrm>
            <a:off x="8196263" y="6626225"/>
            <a:ext cx="1544637" cy="247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900">
                <a:solidFill>
                  <a:srgbClr val="969696"/>
                </a:solidFill>
              </a:defRPr>
            </a:lvl1pPr>
          </a:lstStyle>
          <a:p>
            <a:fld id="{F5B8D8CD-871D-403E-93FD-5AB18BED7BE4}" type="slidenum">
              <a:rPr lang="en-US" smtClean="0"/>
              <a:t>‹#›</a:t>
            </a:fld>
            <a:endParaRPr lang="en-US" dirty="0"/>
          </a:p>
        </p:txBody>
      </p:sp>
      <p:sp>
        <p:nvSpPr>
          <p:cNvPr id="474121" name="Line 9"/>
          <p:cNvSpPr>
            <a:spLocks noChangeShapeType="1"/>
          </p:cNvSpPr>
          <p:nvPr/>
        </p:nvSpPr>
        <p:spPr bwMode="auto">
          <a:xfrm>
            <a:off x="0" y="6604000"/>
            <a:ext cx="9144000" cy="0"/>
          </a:xfrm>
          <a:prstGeom prst="line">
            <a:avLst/>
          </a:prstGeom>
          <a:noFill/>
          <a:ln w="9525">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474122" name="Line 10"/>
          <p:cNvSpPr>
            <a:spLocks noChangeShapeType="1"/>
          </p:cNvSpPr>
          <p:nvPr/>
        </p:nvSpPr>
        <p:spPr bwMode="auto">
          <a:xfrm>
            <a:off x="8197850" y="6604000"/>
            <a:ext cx="0" cy="258763"/>
          </a:xfrm>
          <a:prstGeom prst="line">
            <a:avLst/>
          </a:prstGeom>
          <a:noFill/>
          <a:ln w="9525">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474123" name="Line 11"/>
          <p:cNvSpPr>
            <a:spLocks noChangeShapeType="1"/>
          </p:cNvSpPr>
          <p:nvPr/>
        </p:nvSpPr>
        <p:spPr bwMode="auto">
          <a:xfrm>
            <a:off x="0" y="1189038"/>
            <a:ext cx="914400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fontAlgn="base" hangingPunct="1">
        <a:lnSpc>
          <a:spcPct val="105000"/>
        </a:lnSpc>
        <a:spcBef>
          <a:spcPct val="0"/>
        </a:spcBef>
        <a:spcAft>
          <a:spcPct val="0"/>
        </a:spcAft>
        <a:defRPr sz="2400">
          <a:solidFill>
            <a:schemeClr val="bg1"/>
          </a:solidFill>
          <a:latin typeface="+mj-lt"/>
          <a:ea typeface="+mj-ea"/>
          <a:cs typeface="+mj-cs"/>
        </a:defRPr>
      </a:lvl1pPr>
      <a:lvl2pPr algn="l" rtl="0" eaLnBrk="1" fontAlgn="base" hangingPunct="1">
        <a:lnSpc>
          <a:spcPct val="105000"/>
        </a:lnSpc>
        <a:spcBef>
          <a:spcPct val="0"/>
        </a:spcBef>
        <a:spcAft>
          <a:spcPct val="0"/>
        </a:spcAft>
        <a:defRPr sz="2400">
          <a:solidFill>
            <a:schemeClr val="bg1"/>
          </a:solidFill>
          <a:latin typeface="Arial Black" pitchFamily="34" charset="0"/>
        </a:defRPr>
      </a:lvl2pPr>
      <a:lvl3pPr algn="l" rtl="0" eaLnBrk="1" fontAlgn="base" hangingPunct="1">
        <a:lnSpc>
          <a:spcPct val="105000"/>
        </a:lnSpc>
        <a:spcBef>
          <a:spcPct val="0"/>
        </a:spcBef>
        <a:spcAft>
          <a:spcPct val="0"/>
        </a:spcAft>
        <a:defRPr sz="2400">
          <a:solidFill>
            <a:schemeClr val="bg1"/>
          </a:solidFill>
          <a:latin typeface="Arial Black" pitchFamily="34" charset="0"/>
        </a:defRPr>
      </a:lvl3pPr>
      <a:lvl4pPr algn="l" rtl="0" eaLnBrk="1" fontAlgn="base" hangingPunct="1">
        <a:lnSpc>
          <a:spcPct val="105000"/>
        </a:lnSpc>
        <a:spcBef>
          <a:spcPct val="0"/>
        </a:spcBef>
        <a:spcAft>
          <a:spcPct val="0"/>
        </a:spcAft>
        <a:defRPr sz="2400">
          <a:solidFill>
            <a:schemeClr val="bg1"/>
          </a:solidFill>
          <a:latin typeface="Arial Black" pitchFamily="34" charset="0"/>
        </a:defRPr>
      </a:lvl4pPr>
      <a:lvl5pPr algn="l" rtl="0" eaLnBrk="1" fontAlgn="base" hangingPunct="1">
        <a:lnSpc>
          <a:spcPct val="105000"/>
        </a:lnSpc>
        <a:spcBef>
          <a:spcPct val="0"/>
        </a:spcBef>
        <a:spcAft>
          <a:spcPct val="0"/>
        </a:spcAft>
        <a:defRPr sz="2400">
          <a:solidFill>
            <a:schemeClr val="bg1"/>
          </a:solidFill>
          <a:latin typeface="Arial Black" pitchFamily="34" charset="0"/>
        </a:defRPr>
      </a:lvl5pPr>
      <a:lvl6pPr marL="457200" algn="l" rtl="0" eaLnBrk="1" fontAlgn="base" hangingPunct="1">
        <a:lnSpc>
          <a:spcPct val="105000"/>
        </a:lnSpc>
        <a:spcBef>
          <a:spcPct val="0"/>
        </a:spcBef>
        <a:spcAft>
          <a:spcPct val="0"/>
        </a:spcAft>
        <a:defRPr sz="2400">
          <a:solidFill>
            <a:schemeClr val="bg1"/>
          </a:solidFill>
          <a:latin typeface="Arial Black" pitchFamily="34" charset="0"/>
        </a:defRPr>
      </a:lvl6pPr>
      <a:lvl7pPr marL="914400" algn="l" rtl="0" eaLnBrk="1" fontAlgn="base" hangingPunct="1">
        <a:lnSpc>
          <a:spcPct val="105000"/>
        </a:lnSpc>
        <a:spcBef>
          <a:spcPct val="0"/>
        </a:spcBef>
        <a:spcAft>
          <a:spcPct val="0"/>
        </a:spcAft>
        <a:defRPr sz="2400">
          <a:solidFill>
            <a:schemeClr val="bg1"/>
          </a:solidFill>
          <a:latin typeface="Arial Black" pitchFamily="34" charset="0"/>
        </a:defRPr>
      </a:lvl7pPr>
      <a:lvl8pPr marL="1371600" algn="l" rtl="0" eaLnBrk="1" fontAlgn="base" hangingPunct="1">
        <a:lnSpc>
          <a:spcPct val="105000"/>
        </a:lnSpc>
        <a:spcBef>
          <a:spcPct val="0"/>
        </a:spcBef>
        <a:spcAft>
          <a:spcPct val="0"/>
        </a:spcAft>
        <a:defRPr sz="2400">
          <a:solidFill>
            <a:schemeClr val="bg1"/>
          </a:solidFill>
          <a:latin typeface="Arial Black" pitchFamily="34" charset="0"/>
        </a:defRPr>
      </a:lvl8pPr>
      <a:lvl9pPr marL="1828800" algn="l" rtl="0" eaLnBrk="1" fontAlgn="base" hangingPunct="1">
        <a:lnSpc>
          <a:spcPct val="105000"/>
        </a:lnSpc>
        <a:spcBef>
          <a:spcPct val="0"/>
        </a:spcBef>
        <a:spcAft>
          <a:spcPct val="0"/>
        </a:spcAft>
        <a:defRPr sz="2400">
          <a:solidFill>
            <a:schemeClr val="bg1"/>
          </a:solidFill>
          <a:latin typeface="Arial Black" pitchFamily="34" charset="0"/>
        </a:defRPr>
      </a:lvl9pPr>
    </p:titleStyle>
    <p:bodyStyle>
      <a:lvl1pPr marL="230188" indent="-230188" algn="l" rtl="0" eaLnBrk="1" fontAlgn="base" hangingPunct="1">
        <a:spcBef>
          <a:spcPct val="20000"/>
        </a:spcBef>
        <a:spcAft>
          <a:spcPct val="20000"/>
        </a:spcAft>
        <a:buClr>
          <a:srgbClr val="777777"/>
        </a:buClr>
        <a:buFont typeface="Wingdings" pitchFamily="2" charset="2"/>
        <a:buChar char="§"/>
        <a:defRPr sz="2200">
          <a:solidFill>
            <a:srgbClr val="454545"/>
          </a:solidFill>
          <a:latin typeface="+mn-lt"/>
          <a:ea typeface="+mn-ea"/>
          <a:cs typeface="+mn-cs"/>
        </a:defRPr>
      </a:lvl1pPr>
      <a:lvl2pPr marL="515938" indent="-171450" algn="l" rtl="0" eaLnBrk="1" fontAlgn="base" hangingPunct="1">
        <a:spcBef>
          <a:spcPct val="20000"/>
        </a:spcBef>
        <a:spcAft>
          <a:spcPct val="20000"/>
        </a:spcAft>
        <a:buClr>
          <a:srgbClr val="808080"/>
        </a:buClr>
        <a:buFont typeface="Wingdings" pitchFamily="2" charset="2"/>
        <a:buChar char="§"/>
        <a:defRPr sz="2000">
          <a:solidFill>
            <a:srgbClr val="454545"/>
          </a:solidFill>
          <a:latin typeface="+mn-lt"/>
        </a:defRPr>
      </a:lvl2pPr>
      <a:lvl3pPr marL="801688" indent="-171450" algn="l" rtl="0" eaLnBrk="1" fontAlgn="base" hangingPunct="1">
        <a:spcBef>
          <a:spcPct val="10000"/>
        </a:spcBef>
        <a:spcAft>
          <a:spcPct val="10000"/>
        </a:spcAft>
        <a:buClr>
          <a:srgbClr val="969696"/>
        </a:buClr>
        <a:buFont typeface="Wingdings" pitchFamily="2" charset="2"/>
        <a:buChar char="§"/>
        <a:defRPr>
          <a:solidFill>
            <a:srgbClr val="454545"/>
          </a:solidFill>
          <a:latin typeface="+mn-lt"/>
        </a:defRPr>
      </a:lvl3pPr>
      <a:lvl4pPr marL="1089025" indent="-173038" algn="l" rtl="0" eaLnBrk="1" fontAlgn="base" hangingPunct="1">
        <a:spcBef>
          <a:spcPct val="10000"/>
        </a:spcBef>
        <a:spcAft>
          <a:spcPct val="10000"/>
        </a:spcAft>
        <a:buClr>
          <a:srgbClr val="B2B2B2"/>
        </a:buClr>
        <a:buFont typeface="Wingdings" pitchFamily="2" charset="2"/>
        <a:buChar char="§"/>
        <a:defRPr sz="1600">
          <a:solidFill>
            <a:srgbClr val="454545"/>
          </a:solidFill>
          <a:latin typeface="+mn-lt"/>
        </a:defRPr>
      </a:lvl4pPr>
      <a:lvl5pPr marL="1377950" indent="-174625" algn="l" rtl="0" eaLnBrk="1" fontAlgn="base" hangingPunct="1">
        <a:spcBef>
          <a:spcPct val="10000"/>
        </a:spcBef>
        <a:spcAft>
          <a:spcPct val="10000"/>
        </a:spcAft>
        <a:buClr>
          <a:srgbClr val="C0C0C0"/>
        </a:buClr>
        <a:buFont typeface="Wingdings" pitchFamily="2" charset="2"/>
        <a:buChar char="§"/>
        <a:defRPr sz="1600">
          <a:solidFill>
            <a:srgbClr val="454545"/>
          </a:solidFill>
          <a:latin typeface="+mn-lt"/>
        </a:defRPr>
      </a:lvl5pPr>
      <a:lvl6pPr marL="1835150" indent="-174625" algn="l" rtl="0" eaLnBrk="1" fontAlgn="base" hangingPunct="1">
        <a:spcBef>
          <a:spcPct val="10000"/>
        </a:spcBef>
        <a:spcAft>
          <a:spcPct val="10000"/>
        </a:spcAft>
        <a:buClr>
          <a:srgbClr val="C0C0C0"/>
        </a:buClr>
        <a:buFont typeface="Wingdings" pitchFamily="2" charset="2"/>
        <a:buChar char="§"/>
        <a:defRPr sz="1600">
          <a:solidFill>
            <a:srgbClr val="454545"/>
          </a:solidFill>
          <a:latin typeface="+mn-lt"/>
        </a:defRPr>
      </a:lvl6pPr>
      <a:lvl7pPr marL="2292350" indent="-174625" algn="l" rtl="0" eaLnBrk="1" fontAlgn="base" hangingPunct="1">
        <a:spcBef>
          <a:spcPct val="10000"/>
        </a:spcBef>
        <a:spcAft>
          <a:spcPct val="10000"/>
        </a:spcAft>
        <a:buClr>
          <a:srgbClr val="C0C0C0"/>
        </a:buClr>
        <a:buFont typeface="Wingdings" pitchFamily="2" charset="2"/>
        <a:buChar char="§"/>
        <a:defRPr sz="1600">
          <a:solidFill>
            <a:srgbClr val="454545"/>
          </a:solidFill>
          <a:latin typeface="+mn-lt"/>
        </a:defRPr>
      </a:lvl7pPr>
      <a:lvl8pPr marL="2749550" indent="-174625" algn="l" rtl="0" eaLnBrk="1" fontAlgn="base" hangingPunct="1">
        <a:spcBef>
          <a:spcPct val="10000"/>
        </a:spcBef>
        <a:spcAft>
          <a:spcPct val="10000"/>
        </a:spcAft>
        <a:buClr>
          <a:srgbClr val="C0C0C0"/>
        </a:buClr>
        <a:buFont typeface="Wingdings" pitchFamily="2" charset="2"/>
        <a:buChar char="§"/>
        <a:defRPr sz="1600">
          <a:solidFill>
            <a:srgbClr val="454545"/>
          </a:solidFill>
          <a:latin typeface="+mn-lt"/>
        </a:defRPr>
      </a:lvl8pPr>
      <a:lvl9pPr marL="3206750" indent="-174625" algn="l" rtl="0" eaLnBrk="1" fontAlgn="base" hangingPunct="1">
        <a:spcBef>
          <a:spcPct val="10000"/>
        </a:spcBef>
        <a:spcAft>
          <a:spcPct val="10000"/>
        </a:spcAft>
        <a:buClr>
          <a:srgbClr val="C0C0C0"/>
        </a:buClr>
        <a:buFont typeface="Wingdings" pitchFamily="2" charset="2"/>
        <a:buChar char="§"/>
        <a:defRPr sz="1600">
          <a:solidFill>
            <a:srgbClr val="454545"/>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685800" y="3200400"/>
            <a:ext cx="7696200" cy="978729"/>
          </a:xfrm>
        </p:spPr>
        <p:txBody>
          <a:bodyPr/>
          <a:lstStyle/>
          <a:p>
            <a:r>
              <a:rPr lang="en-US" dirty="0" err="1" smtClean="0"/>
              <a:t>OpenStack</a:t>
            </a:r>
            <a:r>
              <a:rPr lang="en-US" dirty="0" smtClean="0"/>
              <a:t> Foundation</a:t>
            </a:r>
            <a:br>
              <a:rPr lang="en-US" dirty="0" smtClean="0"/>
            </a:br>
            <a:r>
              <a:rPr lang="en-US" dirty="0" smtClean="0"/>
              <a:t>Contribution Process</a:t>
            </a:r>
            <a:endParaRPr lang="en-US" dirty="0"/>
          </a:p>
        </p:txBody>
      </p:sp>
      <p:sp>
        <p:nvSpPr>
          <p:cNvPr id="3" name="Subtitle 2"/>
          <p:cNvSpPr>
            <a:spLocks noGrp="1"/>
          </p:cNvSpPr>
          <p:nvPr>
            <p:ph type="subTitle" sz="quarter" idx="1"/>
          </p:nvPr>
        </p:nvSpPr>
        <p:spPr>
          <a:xfrm>
            <a:off x="5486400" y="5105400"/>
            <a:ext cx="3468687" cy="1532727"/>
          </a:xfrm>
        </p:spPr>
        <p:txBody>
          <a:bodyPr/>
          <a:lstStyle/>
          <a:p>
            <a:r>
              <a:rPr lang="en-US" dirty="0" smtClean="0">
                <a:solidFill>
                  <a:schemeClr val="bg1"/>
                </a:solidFill>
              </a:rPr>
              <a:t>Mark Radcliffe</a:t>
            </a:r>
          </a:p>
          <a:p>
            <a:r>
              <a:rPr lang="en-US" dirty="0" smtClean="0">
                <a:solidFill>
                  <a:schemeClr val="bg1"/>
                </a:solidFill>
              </a:rPr>
              <a:t>DLA Piper</a:t>
            </a:r>
          </a:p>
          <a:p>
            <a:r>
              <a:rPr lang="en-US" dirty="0" smtClean="0">
                <a:solidFill>
                  <a:schemeClr val="bg1"/>
                </a:solidFill>
              </a:rPr>
              <a:t>Silicon Valley Office</a:t>
            </a:r>
          </a:p>
          <a:p>
            <a:r>
              <a:rPr lang="en-US" dirty="0" smtClean="0">
                <a:solidFill>
                  <a:schemeClr val="bg1"/>
                </a:solidFill>
              </a:rPr>
              <a:t>mark.radcliffe@dlapiper.com</a:t>
            </a:r>
            <a:endParaRPr lang="en-US" dirty="0">
              <a:solidFill>
                <a:schemeClr val="bg1"/>
              </a:solidFill>
            </a:endParaRPr>
          </a:p>
        </p:txBody>
      </p:sp>
    </p:spTree>
    <p:extLst>
      <p:ext uri="{BB962C8B-B14F-4D97-AF65-F5344CB8AC3E}">
        <p14:creationId xmlns:p14="http://schemas.microsoft.com/office/powerpoint/2010/main" val="13145579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Options on Contribution Policy</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smtClean="0"/>
              <a:t>Continue current approach: retain OSFCCLA/OSFICLA</a:t>
            </a:r>
            <a:endParaRPr lang="en-US" dirty="0"/>
          </a:p>
          <a:p>
            <a:pPr marL="457200" indent="-457200">
              <a:buFont typeface="+mj-lt"/>
              <a:buAutoNum type="arabicPeriod"/>
            </a:pPr>
            <a:r>
              <a:rPr lang="en-US" dirty="0" smtClean="0"/>
              <a:t>Retain </a:t>
            </a:r>
            <a:r>
              <a:rPr lang="en-US" dirty="0"/>
              <a:t>the </a:t>
            </a:r>
            <a:r>
              <a:rPr lang="en-US" dirty="0" smtClean="0"/>
              <a:t>OSFCCLA </a:t>
            </a:r>
            <a:r>
              <a:rPr lang="en-US" dirty="0"/>
              <a:t>for corporate contributors and adopt a DCO approach for individual contributors with the </a:t>
            </a:r>
            <a:r>
              <a:rPr lang="en-US" dirty="0" smtClean="0"/>
              <a:t>OSFICLA </a:t>
            </a:r>
            <a:r>
              <a:rPr lang="en-US" dirty="0"/>
              <a:t>as the “designated license”</a:t>
            </a:r>
          </a:p>
          <a:p>
            <a:pPr marL="457200" indent="-457200">
              <a:buFont typeface="+mj-lt"/>
              <a:buAutoNum type="arabicPeriod"/>
            </a:pPr>
            <a:r>
              <a:rPr lang="en-US" dirty="0" smtClean="0"/>
              <a:t>Adopt </a:t>
            </a:r>
            <a:r>
              <a:rPr lang="en-US" dirty="0"/>
              <a:t>a DCO approach for both corporate contributors and individual contributors  using the </a:t>
            </a:r>
            <a:r>
              <a:rPr lang="en-US" dirty="0" smtClean="0"/>
              <a:t>OSFCCLA/OSFICLA </a:t>
            </a:r>
            <a:r>
              <a:rPr lang="en-US" dirty="0"/>
              <a:t>as the “designated license”</a:t>
            </a:r>
          </a:p>
          <a:p>
            <a:pPr marL="457200" indent="-457200">
              <a:buFont typeface="+mj-lt"/>
              <a:buAutoNum type="arabicPeriod"/>
            </a:pPr>
            <a:r>
              <a:rPr lang="en-US" dirty="0" smtClean="0"/>
              <a:t>Retain </a:t>
            </a:r>
            <a:r>
              <a:rPr lang="en-US" dirty="0"/>
              <a:t>the </a:t>
            </a:r>
            <a:r>
              <a:rPr lang="en-US" dirty="0" smtClean="0"/>
              <a:t>OSFCCLA </a:t>
            </a:r>
            <a:r>
              <a:rPr lang="en-US" dirty="0"/>
              <a:t>for corporate contributors and adopt a DCO approach for individual contributors with the </a:t>
            </a:r>
            <a:r>
              <a:rPr lang="en-US" dirty="0" smtClean="0"/>
              <a:t>ASL2 </a:t>
            </a:r>
            <a:r>
              <a:rPr lang="en-US" dirty="0"/>
              <a:t>as the “designated license”</a:t>
            </a:r>
          </a:p>
          <a:p>
            <a:pPr marL="457200" indent="-457200">
              <a:buFont typeface="+mj-lt"/>
              <a:buAutoNum type="arabicPeriod"/>
            </a:pPr>
            <a:r>
              <a:rPr lang="en-US" dirty="0" smtClean="0"/>
              <a:t>Adopt </a:t>
            </a:r>
            <a:r>
              <a:rPr lang="en-US" dirty="0"/>
              <a:t>a DCO approach for both corporate contributors and individual contributors  using the </a:t>
            </a:r>
            <a:r>
              <a:rPr lang="en-US" dirty="0" smtClean="0"/>
              <a:t>ASL2 </a:t>
            </a:r>
            <a:r>
              <a:rPr lang="en-US" dirty="0"/>
              <a:t>as  the “designated license</a:t>
            </a:r>
            <a:r>
              <a:rPr lang="en-US" dirty="0" smtClean="0"/>
              <a:t>”</a:t>
            </a:r>
            <a:endParaRPr lang="en-US" dirty="0"/>
          </a:p>
        </p:txBody>
      </p:sp>
      <p:sp>
        <p:nvSpPr>
          <p:cNvPr id="4" name="Slide Number Placeholder 3"/>
          <p:cNvSpPr>
            <a:spLocks noGrp="1"/>
          </p:cNvSpPr>
          <p:nvPr>
            <p:ph type="sldNum" sz="quarter" idx="12"/>
          </p:nvPr>
        </p:nvSpPr>
        <p:spPr/>
        <p:txBody>
          <a:bodyPr/>
          <a:lstStyle/>
          <a:p>
            <a:fld id="{F5B8D8CD-871D-403E-93FD-5AB18BED7BE4}" type="slidenum">
              <a:rPr lang="en-US" smtClean="0"/>
              <a:t>10</a:t>
            </a:fld>
            <a:endParaRPr lang="en-US" dirty="0"/>
          </a:p>
        </p:txBody>
      </p:sp>
    </p:spTree>
    <p:extLst>
      <p:ext uri="{BB962C8B-B14F-4D97-AF65-F5344CB8AC3E}">
        <p14:creationId xmlns:p14="http://schemas.microsoft.com/office/powerpoint/2010/main" val="32978748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Framework Issues</a:t>
            </a:r>
            <a:endParaRPr lang="en-US" dirty="0"/>
          </a:p>
        </p:txBody>
      </p:sp>
      <p:sp>
        <p:nvSpPr>
          <p:cNvPr id="3" name="Content Placeholder 2"/>
          <p:cNvSpPr>
            <a:spLocks noGrp="1"/>
          </p:cNvSpPr>
          <p:nvPr>
            <p:ph idx="1"/>
          </p:nvPr>
        </p:nvSpPr>
        <p:spPr/>
        <p:txBody>
          <a:bodyPr/>
          <a:lstStyle/>
          <a:p>
            <a:r>
              <a:rPr lang="en-US" dirty="0" smtClean="0"/>
              <a:t>Scope of problem</a:t>
            </a:r>
          </a:p>
          <a:p>
            <a:pPr lvl="1"/>
            <a:r>
              <a:rPr lang="en-US" dirty="0" smtClean="0"/>
              <a:t>Kevin Fox &amp; PNNL</a:t>
            </a:r>
          </a:p>
          <a:p>
            <a:pPr lvl="2"/>
            <a:r>
              <a:rPr lang="en-US" dirty="0" smtClean="0"/>
              <a:t>Facts misunderstood</a:t>
            </a:r>
          </a:p>
          <a:p>
            <a:pPr lvl="2"/>
            <a:r>
              <a:rPr lang="en-US" dirty="0" smtClean="0"/>
              <a:t>Kevin Fox did not have the right to make the contribution</a:t>
            </a:r>
          </a:p>
          <a:p>
            <a:pPr lvl="1"/>
            <a:r>
              <a:rPr lang="en-US" dirty="0" smtClean="0"/>
              <a:t>Other examples</a:t>
            </a:r>
          </a:p>
          <a:p>
            <a:r>
              <a:rPr lang="en-US" dirty="0" smtClean="0"/>
              <a:t>Should individuals and corporate contributors be treated differently</a:t>
            </a:r>
          </a:p>
          <a:p>
            <a:r>
              <a:rPr lang="en-US" dirty="0" smtClean="0"/>
              <a:t>Will the change increase the number of contributions from “desired contributors” or are other issues in the contribution process equally or more important (such as requirement for individuals to join </a:t>
            </a:r>
            <a:r>
              <a:rPr lang="en-US" smtClean="0"/>
              <a:t>OSF </a:t>
            </a:r>
            <a:r>
              <a:rPr lang="en-US" smtClean="0"/>
              <a:t>as an </a:t>
            </a:r>
            <a:r>
              <a:rPr lang="en-US" dirty="0" smtClean="0"/>
              <a:t>Individual Member)</a:t>
            </a:r>
            <a:endParaRPr lang="en-US" dirty="0"/>
          </a:p>
        </p:txBody>
      </p:sp>
      <p:sp>
        <p:nvSpPr>
          <p:cNvPr id="4" name="Slide Number Placeholder 3"/>
          <p:cNvSpPr>
            <a:spLocks noGrp="1"/>
          </p:cNvSpPr>
          <p:nvPr>
            <p:ph type="sldNum" sz="quarter" idx="12"/>
          </p:nvPr>
        </p:nvSpPr>
        <p:spPr/>
        <p:txBody>
          <a:bodyPr/>
          <a:lstStyle/>
          <a:p>
            <a:fld id="{F5B8D8CD-871D-403E-93FD-5AB18BED7BE4}" type="slidenum">
              <a:rPr lang="en-US" smtClean="0"/>
              <a:t>11</a:t>
            </a:fld>
            <a:endParaRPr lang="en-US" dirty="0"/>
          </a:p>
        </p:txBody>
      </p:sp>
    </p:spTree>
    <p:extLst>
      <p:ext uri="{BB962C8B-B14F-4D97-AF65-F5344CB8AC3E}">
        <p14:creationId xmlns:p14="http://schemas.microsoft.com/office/powerpoint/2010/main" val="1001407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 1: Retain OSFICLA/OSFCCLA</a:t>
            </a:r>
            <a:endParaRPr lang="en-US" dirty="0"/>
          </a:p>
        </p:txBody>
      </p:sp>
      <p:sp>
        <p:nvSpPr>
          <p:cNvPr id="3" name="Content Placeholder 2"/>
          <p:cNvSpPr>
            <a:spLocks noGrp="1"/>
          </p:cNvSpPr>
          <p:nvPr>
            <p:ph idx="1"/>
          </p:nvPr>
        </p:nvSpPr>
        <p:spPr/>
        <p:txBody>
          <a:bodyPr/>
          <a:lstStyle/>
          <a:p>
            <a:r>
              <a:rPr lang="en-US" dirty="0" smtClean="0"/>
              <a:t>Legal Issues</a:t>
            </a:r>
          </a:p>
          <a:p>
            <a:pPr lvl="1"/>
            <a:r>
              <a:rPr lang="en-US" dirty="0" smtClean="0"/>
              <a:t>Enforceability most certain, particularly for corporations</a:t>
            </a:r>
          </a:p>
          <a:p>
            <a:pPr lvl="1"/>
            <a:r>
              <a:rPr lang="en-US" dirty="0" smtClean="0"/>
              <a:t>Specific representations on corporate authority and “third party” contributions in OSFCCLA</a:t>
            </a:r>
          </a:p>
          <a:p>
            <a:pPr lvl="1"/>
            <a:r>
              <a:rPr lang="en-US" dirty="0" smtClean="0"/>
              <a:t>Less vulnerable to termination in contributor bankruptcy</a:t>
            </a:r>
          </a:p>
          <a:p>
            <a:r>
              <a:rPr lang="en-US" dirty="0" smtClean="0"/>
              <a:t>Prudential</a:t>
            </a:r>
          </a:p>
          <a:p>
            <a:pPr lvl="1"/>
            <a:r>
              <a:rPr lang="en-US" dirty="0" smtClean="0"/>
              <a:t>Meets expectations of existing contributors</a:t>
            </a:r>
          </a:p>
          <a:p>
            <a:pPr lvl="1"/>
            <a:r>
              <a:rPr lang="en-US" dirty="0" smtClean="0"/>
              <a:t>May discourage new individual or corporate contributors due to perceived complexity </a:t>
            </a:r>
          </a:p>
          <a:p>
            <a:pPr lvl="1"/>
            <a:r>
              <a:rPr lang="en-US" dirty="0" smtClean="0"/>
              <a:t>Different procedure from many other FOSS projects</a:t>
            </a:r>
          </a:p>
        </p:txBody>
      </p:sp>
      <p:sp>
        <p:nvSpPr>
          <p:cNvPr id="4" name="Slide Number Placeholder 3"/>
          <p:cNvSpPr>
            <a:spLocks noGrp="1"/>
          </p:cNvSpPr>
          <p:nvPr>
            <p:ph type="sldNum" sz="quarter" idx="12"/>
          </p:nvPr>
        </p:nvSpPr>
        <p:spPr/>
        <p:txBody>
          <a:bodyPr/>
          <a:lstStyle/>
          <a:p>
            <a:fld id="{F5B8D8CD-871D-403E-93FD-5AB18BED7BE4}" type="slidenum">
              <a:rPr lang="en-US" smtClean="0"/>
              <a:t>12</a:t>
            </a:fld>
            <a:endParaRPr lang="en-US" dirty="0"/>
          </a:p>
        </p:txBody>
      </p:sp>
    </p:spTree>
    <p:extLst>
      <p:ext uri="{BB962C8B-B14F-4D97-AF65-F5344CB8AC3E}">
        <p14:creationId xmlns:p14="http://schemas.microsoft.com/office/powerpoint/2010/main" val="4282475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363" y="-51489"/>
            <a:ext cx="6621462" cy="1061829"/>
          </a:xfrm>
        </p:spPr>
        <p:txBody>
          <a:bodyPr/>
          <a:lstStyle/>
          <a:p>
            <a:r>
              <a:rPr lang="en-US" sz="2000" dirty="0" smtClean="0"/>
              <a:t>Option 2: Retain OSFCCLA/Adopt DCO Procedure for Individual Contributors (OSFICLA as contribution agreement)</a:t>
            </a:r>
            <a:endParaRPr lang="en-US" sz="2000" dirty="0"/>
          </a:p>
        </p:txBody>
      </p:sp>
      <p:sp>
        <p:nvSpPr>
          <p:cNvPr id="3" name="Content Placeholder 2"/>
          <p:cNvSpPr>
            <a:spLocks noGrp="1"/>
          </p:cNvSpPr>
          <p:nvPr>
            <p:ph idx="1"/>
          </p:nvPr>
        </p:nvSpPr>
        <p:spPr>
          <a:xfrm>
            <a:off x="457200" y="1219200"/>
            <a:ext cx="8212137" cy="4864100"/>
          </a:xfrm>
        </p:spPr>
        <p:txBody>
          <a:bodyPr/>
          <a:lstStyle/>
          <a:p>
            <a:r>
              <a:rPr lang="en-US" sz="1800" dirty="0" smtClean="0"/>
              <a:t>Legal Issues</a:t>
            </a:r>
          </a:p>
          <a:p>
            <a:pPr lvl="1"/>
            <a:r>
              <a:rPr lang="en-US" sz="1800" dirty="0" smtClean="0"/>
              <a:t>Enforceability most certain for corporations (less certain for individuals)</a:t>
            </a:r>
          </a:p>
          <a:p>
            <a:pPr lvl="1"/>
            <a:r>
              <a:rPr lang="en-US" sz="1800" dirty="0" smtClean="0"/>
              <a:t>Specific representations on corporate authority and “third party” contributions in OSFCCLA</a:t>
            </a:r>
          </a:p>
          <a:p>
            <a:pPr lvl="1"/>
            <a:r>
              <a:rPr lang="en-US" sz="1800" dirty="0" smtClean="0"/>
              <a:t>Less vulnerable to termination in contributor bankruptcy</a:t>
            </a:r>
          </a:p>
          <a:p>
            <a:r>
              <a:rPr lang="en-US" sz="1800" dirty="0" smtClean="0"/>
              <a:t>Prudential</a:t>
            </a:r>
          </a:p>
          <a:p>
            <a:pPr lvl="1"/>
            <a:r>
              <a:rPr lang="en-US" sz="1800" dirty="0" smtClean="0"/>
              <a:t>Meets expectations of existing contributors for “riskiest” contributors (corporations); existing </a:t>
            </a:r>
            <a:r>
              <a:rPr lang="en-US" sz="1800" dirty="0"/>
              <a:t>contributors treated differently </a:t>
            </a:r>
            <a:r>
              <a:rPr lang="en-US" sz="1800" dirty="0" smtClean="0"/>
              <a:t>but </a:t>
            </a:r>
            <a:r>
              <a:rPr lang="en-US" sz="1800" dirty="0"/>
              <a:t>differences are </a:t>
            </a:r>
            <a:r>
              <a:rPr lang="en-US" sz="1800" dirty="0" smtClean="0"/>
              <a:t>modest</a:t>
            </a:r>
            <a:r>
              <a:rPr lang="en-US" sz="1800" dirty="0"/>
              <a:t> (determine how policy applies to existing individual </a:t>
            </a:r>
            <a:r>
              <a:rPr lang="en-US" sz="1800" dirty="0" smtClean="0"/>
              <a:t>contributors)</a:t>
            </a:r>
          </a:p>
          <a:p>
            <a:pPr lvl="1"/>
            <a:r>
              <a:rPr lang="en-US" sz="1800" dirty="0" smtClean="0"/>
              <a:t>May encourage new individual contributors due to perceived simplicity</a:t>
            </a:r>
          </a:p>
          <a:p>
            <a:pPr lvl="1"/>
            <a:r>
              <a:rPr lang="en-US" sz="1800" dirty="0" smtClean="0"/>
              <a:t>May discourage new corporate contributors due to perceived complexity </a:t>
            </a:r>
          </a:p>
          <a:p>
            <a:pPr lvl="1"/>
            <a:r>
              <a:rPr lang="en-US" sz="1800" dirty="0" smtClean="0"/>
              <a:t>DCO procedure generally uses “project license” not CLA and distinction </a:t>
            </a:r>
            <a:r>
              <a:rPr lang="en-US" sz="1800" dirty="0"/>
              <a:t>between corporate/individual contributors is </a:t>
            </a:r>
            <a:r>
              <a:rPr lang="en-US" sz="1800" dirty="0" smtClean="0"/>
              <a:t>unusual </a:t>
            </a:r>
          </a:p>
          <a:p>
            <a:pPr lvl="1"/>
            <a:r>
              <a:rPr lang="en-US" sz="1800" dirty="0" smtClean="0"/>
              <a:t>Different procedure from many other FOSS projects</a:t>
            </a:r>
          </a:p>
        </p:txBody>
      </p:sp>
      <p:sp>
        <p:nvSpPr>
          <p:cNvPr id="4" name="Slide Number Placeholder 3"/>
          <p:cNvSpPr>
            <a:spLocks noGrp="1"/>
          </p:cNvSpPr>
          <p:nvPr>
            <p:ph type="sldNum" sz="quarter" idx="12"/>
          </p:nvPr>
        </p:nvSpPr>
        <p:spPr/>
        <p:txBody>
          <a:bodyPr/>
          <a:lstStyle/>
          <a:p>
            <a:fld id="{F5B8D8CD-871D-403E-93FD-5AB18BED7BE4}" type="slidenum">
              <a:rPr lang="en-US" smtClean="0"/>
              <a:t>13</a:t>
            </a:fld>
            <a:endParaRPr lang="en-US" dirty="0"/>
          </a:p>
        </p:txBody>
      </p:sp>
    </p:spTree>
    <p:extLst>
      <p:ext uri="{BB962C8B-B14F-4D97-AF65-F5344CB8AC3E}">
        <p14:creationId xmlns:p14="http://schemas.microsoft.com/office/powerpoint/2010/main" val="40336145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363" y="-51488"/>
            <a:ext cx="6621462" cy="1061829"/>
          </a:xfrm>
        </p:spPr>
        <p:txBody>
          <a:bodyPr/>
          <a:lstStyle/>
          <a:p>
            <a:r>
              <a:rPr lang="en-US" sz="2000" dirty="0" smtClean="0"/>
              <a:t>Option 3:  Adopt DCO Procedure for Individual/Corporate Contributors (OSFICLA/OSFCCLA contribution agreement)</a:t>
            </a:r>
            <a:endParaRPr lang="en-US" sz="2000" dirty="0"/>
          </a:p>
        </p:txBody>
      </p:sp>
      <p:sp>
        <p:nvSpPr>
          <p:cNvPr id="3" name="Content Placeholder 2"/>
          <p:cNvSpPr>
            <a:spLocks noGrp="1"/>
          </p:cNvSpPr>
          <p:nvPr>
            <p:ph idx="1"/>
          </p:nvPr>
        </p:nvSpPr>
        <p:spPr/>
        <p:txBody>
          <a:bodyPr/>
          <a:lstStyle/>
          <a:p>
            <a:r>
              <a:rPr lang="en-US" sz="1800" dirty="0" smtClean="0"/>
              <a:t>Legal Issues</a:t>
            </a:r>
          </a:p>
          <a:p>
            <a:pPr lvl="1"/>
            <a:r>
              <a:rPr lang="en-US" sz="1800" dirty="0" smtClean="0"/>
              <a:t>Enforceability less certain for corporations/individuals</a:t>
            </a:r>
          </a:p>
          <a:p>
            <a:pPr lvl="1"/>
            <a:r>
              <a:rPr lang="en-US" sz="1800" dirty="0" smtClean="0"/>
              <a:t>Specific representations on corporate authority and “third party” contributions in OSFCCLA are less enforceable and greater potential for corporate authority mistakes</a:t>
            </a:r>
          </a:p>
          <a:p>
            <a:pPr lvl="1"/>
            <a:r>
              <a:rPr lang="en-US" sz="1800" dirty="0" smtClean="0"/>
              <a:t>More vulnerable to termination in contributor bankruptcy</a:t>
            </a:r>
          </a:p>
          <a:p>
            <a:r>
              <a:rPr lang="en-US" sz="1800" dirty="0" smtClean="0"/>
              <a:t>Prudential</a:t>
            </a:r>
          </a:p>
          <a:p>
            <a:pPr lvl="1"/>
            <a:r>
              <a:rPr lang="en-US" sz="1800" dirty="0" smtClean="0"/>
              <a:t>Changes </a:t>
            </a:r>
            <a:r>
              <a:rPr lang="en-US" sz="1800" dirty="0"/>
              <a:t>expectations of existing </a:t>
            </a:r>
            <a:r>
              <a:rPr lang="en-US" sz="1800" dirty="0" smtClean="0"/>
              <a:t>contributors; existing contributors treated differently however differences are modest </a:t>
            </a:r>
            <a:r>
              <a:rPr lang="en-US" sz="1800" dirty="0"/>
              <a:t>(determine how policy applies to existing </a:t>
            </a:r>
            <a:r>
              <a:rPr lang="en-US" sz="1800" dirty="0" smtClean="0"/>
              <a:t>contributors)</a:t>
            </a:r>
          </a:p>
          <a:p>
            <a:pPr lvl="1"/>
            <a:r>
              <a:rPr lang="en-US" sz="1800" dirty="0"/>
              <a:t>May encourage new individual/corporate contributors due to perceived </a:t>
            </a:r>
            <a:r>
              <a:rPr lang="en-US" sz="1800" dirty="0" smtClean="0"/>
              <a:t>simplicity</a:t>
            </a:r>
          </a:p>
          <a:p>
            <a:pPr lvl="1"/>
            <a:r>
              <a:rPr lang="en-US" sz="1800" dirty="0" smtClean="0"/>
              <a:t>DCO procedure generally uses “project license” not CLA</a:t>
            </a:r>
          </a:p>
          <a:p>
            <a:pPr lvl="1"/>
            <a:r>
              <a:rPr lang="en-US" sz="1800" dirty="0" smtClean="0"/>
              <a:t>Different procedure from many other FOSS projects</a:t>
            </a:r>
          </a:p>
        </p:txBody>
      </p:sp>
      <p:sp>
        <p:nvSpPr>
          <p:cNvPr id="4" name="Slide Number Placeholder 3"/>
          <p:cNvSpPr>
            <a:spLocks noGrp="1"/>
          </p:cNvSpPr>
          <p:nvPr>
            <p:ph type="sldNum" sz="quarter" idx="12"/>
          </p:nvPr>
        </p:nvSpPr>
        <p:spPr/>
        <p:txBody>
          <a:bodyPr/>
          <a:lstStyle/>
          <a:p>
            <a:fld id="{F5B8D8CD-871D-403E-93FD-5AB18BED7BE4}" type="slidenum">
              <a:rPr lang="en-US" smtClean="0"/>
              <a:t>14</a:t>
            </a:fld>
            <a:endParaRPr lang="en-US" dirty="0"/>
          </a:p>
        </p:txBody>
      </p:sp>
    </p:spTree>
    <p:extLst>
      <p:ext uri="{BB962C8B-B14F-4D97-AF65-F5344CB8AC3E}">
        <p14:creationId xmlns:p14="http://schemas.microsoft.com/office/powerpoint/2010/main" val="35003785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363" y="-51489"/>
            <a:ext cx="6621462" cy="1061829"/>
          </a:xfrm>
        </p:spPr>
        <p:txBody>
          <a:bodyPr/>
          <a:lstStyle/>
          <a:p>
            <a:r>
              <a:rPr lang="en-US" sz="2000" dirty="0" smtClean="0"/>
              <a:t>Option 4: Retain OSFCCLA/Adopt DCO Procedure for Individual Contributors (ASLv2 as contribution agreement)</a:t>
            </a:r>
            <a:endParaRPr lang="en-US" sz="2000" dirty="0"/>
          </a:p>
        </p:txBody>
      </p:sp>
      <p:sp>
        <p:nvSpPr>
          <p:cNvPr id="3" name="Content Placeholder 2"/>
          <p:cNvSpPr>
            <a:spLocks noGrp="1"/>
          </p:cNvSpPr>
          <p:nvPr>
            <p:ph idx="1"/>
          </p:nvPr>
        </p:nvSpPr>
        <p:spPr/>
        <p:txBody>
          <a:bodyPr/>
          <a:lstStyle/>
          <a:p>
            <a:r>
              <a:rPr lang="en-US" sz="1800" dirty="0" smtClean="0"/>
              <a:t>Legal Issues</a:t>
            </a:r>
          </a:p>
          <a:p>
            <a:pPr lvl="1"/>
            <a:r>
              <a:rPr lang="en-US" sz="1800" dirty="0" smtClean="0"/>
              <a:t>Enforceability most certain for corporations (less certain for individuals)</a:t>
            </a:r>
          </a:p>
          <a:p>
            <a:pPr lvl="1"/>
            <a:r>
              <a:rPr lang="en-US" sz="1800" dirty="0" smtClean="0"/>
              <a:t>Specific representations on corporate authority and “third party” contributions in OSFCCLA</a:t>
            </a:r>
          </a:p>
          <a:p>
            <a:pPr lvl="1"/>
            <a:r>
              <a:rPr lang="en-US" sz="1800" dirty="0" smtClean="0"/>
              <a:t>Less vulnerable to termination in licensor bankruptcy for corporate contributions, but ASL2 more vulnerable for individuals</a:t>
            </a:r>
          </a:p>
          <a:p>
            <a:pPr lvl="1"/>
            <a:r>
              <a:rPr lang="en-US" sz="1800" dirty="0" smtClean="0"/>
              <a:t>ASL2 licenses more ambiguous than OSFICLA (“Work”/Patent License)</a:t>
            </a:r>
          </a:p>
          <a:p>
            <a:r>
              <a:rPr lang="en-US" sz="1800" dirty="0" smtClean="0"/>
              <a:t>Prudential</a:t>
            </a:r>
          </a:p>
          <a:p>
            <a:pPr lvl="1"/>
            <a:r>
              <a:rPr lang="en-US" sz="1800" dirty="0" smtClean="0"/>
              <a:t>Meets expectations of existing contributors for “riskiest” contributors (corporations), but prior contributions are treated </a:t>
            </a:r>
            <a:r>
              <a:rPr lang="en-US" sz="1800" dirty="0"/>
              <a:t>differently </a:t>
            </a:r>
            <a:r>
              <a:rPr lang="en-US" sz="1800" dirty="0" smtClean="0"/>
              <a:t>(determine how </a:t>
            </a:r>
            <a:r>
              <a:rPr lang="en-US" sz="1800" dirty="0"/>
              <a:t>policy applies to existing </a:t>
            </a:r>
            <a:r>
              <a:rPr lang="en-US" sz="1800" dirty="0" smtClean="0"/>
              <a:t>individual contributors)</a:t>
            </a:r>
          </a:p>
          <a:p>
            <a:pPr lvl="1"/>
            <a:r>
              <a:rPr lang="en-US" sz="1800" dirty="0"/>
              <a:t>May encourage new individual contributors due to perceived simplicity</a:t>
            </a:r>
          </a:p>
          <a:p>
            <a:pPr lvl="1"/>
            <a:r>
              <a:rPr lang="en-US" sz="1800" dirty="0"/>
              <a:t>May discourage new corporate contributors due to perceived complexity </a:t>
            </a:r>
          </a:p>
          <a:p>
            <a:pPr lvl="1"/>
            <a:r>
              <a:rPr lang="en-US" sz="1800" dirty="0" smtClean="0"/>
              <a:t>DCO procedure for individual uses FOSS project license like other FOSS projects, but distinction between corporate/individual contributors is unusual</a:t>
            </a:r>
          </a:p>
        </p:txBody>
      </p:sp>
      <p:sp>
        <p:nvSpPr>
          <p:cNvPr id="4" name="Slide Number Placeholder 3"/>
          <p:cNvSpPr>
            <a:spLocks noGrp="1"/>
          </p:cNvSpPr>
          <p:nvPr>
            <p:ph type="sldNum" sz="quarter" idx="12"/>
          </p:nvPr>
        </p:nvSpPr>
        <p:spPr/>
        <p:txBody>
          <a:bodyPr/>
          <a:lstStyle/>
          <a:p>
            <a:fld id="{F5B8D8CD-871D-403E-93FD-5AB18BED7BE4}" type="slidenum">
              <a:rPr lang="en-US" smtClean="0"/>
              <a:t>15</a:t>
            </a:fld>
            <a:endParaRPr lang="en-US" dirty="0"/>
          </a:p>
        </p:txBody>
      </p:sp>
    </p:spTree>
    <p:extLst>
      <p:ext uri="{BB962C8B-B14F-4D97-AF65-F5344CB8AC3E}">
        <p14:creationId xmlns:p14="http://schemas.microsoft.com/office/powerpoint/2010/main" val="30148251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363" y="-51489"/>
            <a:ext cx="6621462" cy="1061829"/>
          </a:xfrm>
        </p:spPr>
        <p:txBody>
          <a:bodyPr/>
          <a:lstStyle/>
          <a:p>
            <a:r>
              <a:rPr lang="en-US" sz="2000" dirty="0" smtClean="0"/>
              <a:t>Option 5: Adopt DCO Procedure for Individual/Corporate Contributors (ASL2 as contribution agreement)</a:t>
            </a:r>
            <a:endParaRPr lang="en-US" sz="2000" dirty="0"/>
          </a:p>
        </p:txBody>
      </p:sp>
      <p:sp>
        <p:nvSpPr>
          <p:cNvPr id="3" name="Content Placeholder 2"/>
          <p:cNvSpPr>
            <a:spLocks noGrp="1"/>
          </p:cNvSpPr>
          <p:nvPr>
            <p:ph idx="1"/>
          </p:nvPr>
        </p:nvSpPr>
        <p:spPr/>
        <p:txBody>
          <a:bodyPr/>
          <a:lstStyle/>
          <a:p>
            <a:r>
              <a:rPr lang="en-US" sz="1800" dirty="0" smtClean="0"/>
              <a:t>Legal Issues</a:t>
            </a:r>
          </a:p>
          <a:p>
            <a:pPr lvl="1"/>
            <a:r>
              <a:rPr lang="en-US" sz="1800" dirty="0" smtClean="0"/>
              <a:t>Enforceability less certain than OSFICLA/OSFCCLA</a:t>
            </a:r>
          </a:p>
          <a:p>
            <a:pPr lvl="1"/>
            <a:r>
              <a:rPr lang="en-US" sz="1800" dirty="0" smtClean="0"/>
              <a:t>No specific representations on corporate authority and “third party” contributions  as </a:t>
            </a:r>
            <a:r>
              <a:rPr lang="en-US" sz="1800" dirty="0"/>
              <a:t>in OSFCCLA  and </a:t>
            </a:r>
            <a:r>
              <a:rPr lang="en-US" sz="1800" dirty="0" smtClean="0"/>
              <a:t>greater potential </a:t>
            </a:r>
            <a:r>
              <a:rPr lang="en-US" sz="1800" dirty="0"/>
              <a:t>for corporate authority </a:t>
            </a:r>
            <a:r>
              <a:rPr lang="en-US" sz="1800" dirty="0" smtClean="0"/>
              <a:t>mistakes</a:t>
            </a:r>
          </a:p>
          <a:p>
            <a:pPr lvl="1"/>
            <a:r>
              <a:rPr lang="en-US" sz="1800" dirty="0" smtClean="0"/>
              <a:t>More vulnerable to termination in contributor bankruptcy </a:t>
            </a:r>
          </a:p>
          <a:p>
            <a:pPr lvl="1"/>
            <a:r>
              <a:rPr lang="en-US" sz="1800" dirty="0" smtClean="0"/>
              <a:t>ASL2 more ambiguous than OSFICLA/OSFCCLA </a:t>
            </a:r>
            <a:r>
              <a:rPr lang="en-US" sz="1800" dirty="0"/>
              <a:t>(“Work”/Patent License)</a:t>
            </a:r>
          </a:p>
          <a:p>
            <a:r>
              <a:rPr lang="en-US" sz="1800" dirty="0" smtClean="0"/>
              <a:t>Prudential</a:t>
            </a:r>
          </a:p>
          <a:p>
            <a:pPr lvl="1"/>
            <a:r>
              <a:rPr lang="en-US" sz="1800" dirty="0"/>
              <a:t> </a:t>
            </a:r>
            <a:r>
              <a:rPr lang="en-US" sz="1800" dirty="0" smtClean="0"/>
              <a:t>Existing </a:t>
            </a:r>
            <a:r>
              <a:rPr lang="en-US" sz="1800" dirty="0"/>
              <a:t>contributors who are </a:t>
            </a:r>
            <a:r>
              <a:rPr lang="en-US" sz="1800" dirty="0" smtClean="0"/>
              <a:t>individuals/corporations </a:t>
            </a:r>
            <a:r>
              <a:rPr lang="en-US" sz="1800" dirty="0"/>
              <a:t>are treated </a:t>
            </a:r>
            <a:r>
              <a:rPr lang="en-US" sz="1800" dirty="0" smtClean="0"/>
              <a:t>differently at least for prior contributions</a:t>
            </a:r>
          </a:p>
          <a:p>
            <a:pPr lvl="1"/>
            <a:r>
              <a:rPr lang="en-US" sz="1800" dirty="0" smtClean="0"/>
              <a:t>Need to determine how policy applies to existing individual/corporate contributors</a:t>
            </a:r>
            <a:endParaRPr lang="en-US" sz="1800" dirty="0"/>
          </a:p>
          <a:p>
            <a:pPr lvl="1"/>
            <a:r>
              <a:rPr lang="en-US" sz="1800" dirty="0" smtClean="0"/>
              <a:t>May </a:t>
            </a:r>
            <a:r>
              <a:rPr lang="en-US" sz="1800" dirty="0"/>
              <a:t>encourage new </a:t>
            </a:r>
            <a:r>
              <a:rPr lang="en-US" sz="1800" dirty="0" smtClean="0"/>
              <a:t>individual/corporate contributors </a:t>
            </a:r>
            <a:r>
              <a:rPr lang="en-US" sz="1800" dirty="0"/>
              <a:t>due to perceived </a:t>
            </a:r>
            <a:r>
              <a:rPr lang="en-US" sz="1800" dirty="0" smtClean="0"/>
              <a:t>simplicity</a:t>
            </a:r>
          </a:p>
          <a:p>
            <a:pPr lvl="1"/>
            <a:r>
              <a:rPr lang="en-US" sz="1800" dirty="0" smtClean="0"/>
              <a:t>DCO procedure uses FOSS project license like other FOSS projects</a:t>
            </a:r>
          </a:p>
        </p:txBody>
      </p:sp>
      <p:sp>
        <p:nvSpPr>
          <p:cNvPr id="4" name="Slide Number Placeholder 3"/>
          <p:cNvSpPr>
            <a:spLocks noGrp="1"/>
          </p:cNvSpPr>
          <p:nvPr>
            <p:ph type="sldNum" sz="quarter" idx="12"/>
          </p:nvPr>
        </p:nvSpPr>
        <p:spPr/>
        <p:txBody>
          <a:bodyPr/>
          <a:lstStyle/>
          <a:p>
            <a:fld id="{F5B8D8CD-871D-403E-93FD-5AB18BED7BE4}" type="slidenum">
              <a:rPr lang="en-US" smtClean="0"/>
              <a:t>16</a:t>
            </a:fld>
            <a:endParaRPr lang="en-US" dirty="0"/>
          </a:p>
        </p:txBody>
      </p:sp>
    </p:spTree>
    <p:extLst>
      <p:ext uri="{BB962C8B-B14F-4D97-AF65-F5344CB8AC3E}">
        <p14:creationId xmlns:p14="http://schemas.microsoft.com/office/powerpoint/2010/main" val="19485877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Contribution Process:  Business Issue</a:t>
            </a:r>
            <a:endParaRPr lang="en-US" dirty="0"/>
          </a:p>
        </p:txBody>
      </p:sp>
      <p:sp>
        <p:nvSpPr>
          <p:cNvPr id="3" name="Content Placeholder 2"/>
          <p:cNvSpPr>
            <a:spLocks noGrp="1"/>
          </p:cNvSpPr>
          <p:nvPr>
            <p:ph idx="1"/>
          </p:nvPr>
        </p:nvSpPr>
        <p:spPr/>
        <p:txBody>
          <a:bodyPr/>
          <a:lstStyle/>
          <a:p>
            <a:r>
              <a:rPr lang="en-US" sz="1800" dirty="0" smtClean="0"/>
              <a:t>Software is automatically protected by copyright law and sometimes patent law (patents need to be filed and prosecuted by the person who is the inventor or employer of the inventor)</a:t>
            </a:r>
          </a:p>
          <a:p>
            <a:r>
              <a:rPr lang="en-US" sz="1800" dirty="0" err="1" smtClean="0"/>
              <a:t>OpenStack</a:t>
            </a:r>
            <a:r>
              <a:rPr lang="en-US" sz="1800" dirty="0" smtClean="0"/>
              <a:t> Foundation (“OSF”) and all FOSS projects need to get the necessary intellectual property (IP) rights from its contributors (either individual or corporate)</a:t>
            </a:r>
          </a:p>
          <a:p>
            <a:pPr lvl="1"/>
            <a:r>
              <a:rPr lang="en-US" sz="1800" dirty="0" smtClean="0"/>
              <a:t>License of IP rights (most projects)</a:t>
            </a:r>
          </a:p>
          <a:p>
            <a:pPr lvl="1"/>
            <a:r>
              <a:rPr lang="en-US" sz="1800" dirty="0" smtClean="0"/>
              <a:t>Assignment of IP rights (very few)</a:t>
            </a:r>
          </a:p>
          <a:p>
            <a:r>
              <a:rPr lang="en-US" sz="1800" dirty="0" smtClean="0"/>
              <a:t>Special issue for employees: generally corporations own the copyrights and patents developed by their employees who are working within the scope of their employment, thus such employees need to have corporation agree to the license.</a:t>
            </a:r>
          </a:p>
          <a:p>
            <a:r>
              <a:rPr lang="en-US" sz="1800" dirty="0" smtClean="0"/>
              <a:t>Corporations require signature by individuals with “</a:t>
            </a:r>
            <a:r>
              <a:rPr lang="en-US" sz="1800" dirty="0" smtClean="0"/>
              <a:t>corporate authority” (actual vs. apparent) which </a:t>
            </a:r>
            <a:r>
              <a:rPr lang="en-US" sz="1800" dirty="0" smtClean="0"/>
              <a:t>requires compliance with certain </a:t>
            </a:r>
            <a:r>
              <a:rPr lang="en-US" sz="1800" dirty="0" smtClean="0"/>
              <a:t>“formalities” </a:t>
            </a:r>
            <a:r>
              <a:rPr lang="en-US" sz="1800" dirty="0" smtClean="0"/>
              <a:t>which </a:t>
            </a:r>
            <a:r>
              <a:rPr lang="en-US" sz="1800" dirty="0" smtClean="0"/>
              <a:t>formalities </a:t>
            </a:r>
            <a:r>
              <a:rPr lang="en-US" sz="1800" dirty="0" smtClean="0"/>
              <a:t>vary by type of entity, state/country of entity and the policies of the entity;  generally limited to officers and developers rarely have </a:t>
            </a:r>
            <a:r>
              <a:rPr lang="en-US" sz="1800" dirty="0" smtClean="0"/>
              <a:t>necessary </a:t>
            </a:r>
            <a:r>
              <a:rPr lang="en-US" sz="1800" dirty="0" smtClean="0"/>
              <a:t>authority</a:t>
            </a:r>
            <a:endParaRPr lang="en-US" sz="1800" dirty="0"/>
          </a:p>
        </p:txBody>
      </p:sp>
      <p:sp>
        <p:nvSpPr>
          <p:cNvPr id="4" name="Slide Number Placeholder 3"/>
          <p:cNvSpPr>
            <a:spLocks noGrp="1"/>
          </p:cNvSpPr>
          <p:nvPr>
            <p:ph type="sldNum" sz="quarter" idx="12"/>
          </p:nvPr>
        </p:nvSpPr>
        <p:spPr/>
        <p:txBody>
          <a:bodyPr/>
          <a:lstStyle/>
          <a:p>
            <a:fld id="{F5B8D8CD-871D-403E-93FD-5AB18BED7BE4}" type="slidenum">
              <a:rPr lang="en-US" smtClean="0"/>
              <a:t>2</a:t>
            </a:fld>
            <a:endParaRPr lang="en-US" dirty="0"/>
          </a:p>
        </p:txBody>
      </p:sp>
    </p:spTree>
    <p:extLst>
      <p:ext uri="{BB962C8B-B14F-4D97-AF65-F5344CB8AC3E}">
        <p14:creationId xmlns:p14="http://schemas.microsoft.com/office/powerpoint/2010/main" val="434184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363" y="45460"/>
            <a:ext cx="6621462" cy="867930"/>
          </a:xfrm>
        </p:spPr>
        <p:txBody>
          <a:bodyPr/>
          <a:lstStyle/>
          <a:p>
            <a:r>
              <a:rPr lang="en-US" dirty="0" smtClean="0"/>
              <a:t>Background: Apache License Ecosystem</a:t>
            </a:r>
            <a:endParaRPr lang="en-US" dirty="0"/>
          </a:p>
        </p:txBody>
      </p:sp>
      <p:sp>
        <p:nvSpPr>
          <p:cNvPr id="3" name="Content Placeholder 2"/>
          <p:cNvSpPr>
            <a:spLocks noGrp="1"/>
          </p:cNvSpPr>
          <p:nvPr>
            <p:ph idx="1"/>
          </p:nvPr>
        </p:nvSpPr>
        <p:spPr/>
        <p:txBody>
          <a:bodyPr/>
          <a:lstStyle/>
          <a:p>
            <a:r>
              <a:rPr lang="en-US" sz="2000" dirty="0" smtClean="0"/>
              <a:t>OSF uses the Apache Software License Version 2 (“ASL2”) to distribute the </a:t>
            </a:r>
            <a:r>
              <a:rPr lang="en-US" sz="2000" dirty="0" err="1" smtClean="0"/>
              <a:t>OpenStack</a:t>
            </a:r>
            <a:r>
              <a:rPr lang="en-US" sz="2000" dirty="0" smtClean="0"/>
              <a:t> project (note, some components may be under different licenses)</a:t>
            </a:r>
          </a:p>
          <a:p>
            <a:r>
              <a:rPr lang="en-US" sz="2000" dirty="0" smtClean="0"/>
              <a:t>ASL2 developed by the Apache Software Foundation (“ASF”) which provides ASL2 and forms of an individual contributor license agreement (“ASFICLA”) and corporate contributor license agreement (“ASFCCLA”) on their website</a:t>
            </a:r>
          </a:p>
          <a:p>
            <a:r>
              <a:rPr lang="en-US" sz="2000" dirty="0" smtClean="0"/>
              <a:t>ASF developed the ASFCLA and ASFCCLA prior to the development of the ASL2 and modified ASFICLA and ASFCCLA after the development of ASL2</a:t>
            </a:r>
          </a:p>
          <a:p>
            <a:r>
              <a:rPr lang="en-US" sz="2000" dirty="0" smtClean="0"/>
              <a:t>ASL2 includes a provision (Section 5) which is meant to govern “contributions” by users of the ASL2 licensed project and reduce need for ASFICLA and ASFCCLA</a:t>
            </a:r>
          </a:p>
          <a:p>
            <a:r>
              <a:rPr lang="en-US" sz="2000" dirty="0" smtClean="0"/>
              <a:t>ASF ecosystem of ASL2 and ASFICLA/ASFCCLA is very unusual among FOSS projects (most projects do not have CLAs)</a:t>
            </a:r>
            <a:endParaRPr lang="en-US" sz="2000" dirty="0"/>
          </a:p>
        </p:txBody>
      </p:sp>
      <p:sp>
        <p:nvSpPr>
          <p:cNvPr id="4" name="Slide Number Placeholder 3"/>
          <p:cNvSpPr>
            <a:spLocks noGrp="1"/>
          </p:cNvSpPr>
          <p:nvPr>
            <p:ph type="sldNum" sz="quarter" idx="12"/>
          </p:nvPr>
        </p:nvSpPr>
        <p:spPr/>
        <p:txBody>
          <a:bodyPr/>
          <a:lstStyle/>
          <a:p>
            <a:fld id="{F5B8D8CD-871D-403E-93FD-5AB18BED7BE4}" type="slidenum">
              <a:rPr lang="en-US" smtClean="0"/>
              <a:t>3</a:t>
            </a:fld>
            <a:endParaRPr lang="en-US" dirty="0"/>
          </a:p>
        </p:txBody>
      </p:sp>
    </p:spTree>
    <p:extLst>
      <p:ext uri="{BB962C8B-B14F-4D97-AF65-F5344CB8AC3E}">
        <p14:creationId xmlns:p14="http://schemas.microsoft.com/office/powerpoint/2010/main" val="21108209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ASL in Practice</a:t>
            </a:r>
            <a:endParaRPr lang="en-US" dirty="0"/>
          </a:p>
        </p:txBody>
      </p:sp>
      <p:sp>
        <p:nvSpPr>
          <p:cNvPr id="3" name="Content Placeholder 2"/>
          <p:cNvSpPr>
            <a:spLocks noGrp="1"/>
          </p:cNvSpPr>
          <p:nvPr>
            <p:ph idx="1"/>
          </p:nvPr>
        </p:nvSpPr>
        <p:spPr/>
        <p:txBody>
          <a:bodyPr/>
          <a:lstStyle/>
          <a:p>
            <a:r>
              <a:rPr lang="en-US" sz="2000" dirty="0" smtClean="0"/>
              <a:t>ASL2 appears to be designed to have a “central” organization (either a company or a foundation, such as OSF) to consolidate rights for relicensing under ASL2 but may be able to accommodate a project without a “central” organization (i.e. like Linux) but this approach  raises significant ambiguities</a:t>
            </a:r>
          </a:p>
          <a:p>
            <a:r>
              <a:rPr lang="en-US" sz="2000" dirty="0" smtClean="0"/>
              <a:t>ASF only uses ASFICLA for committers and depends on Section 5 for many contributions (note: ASF is a volunteer organization with limited resources) and uses ASFCCLA for large contributions</a:t>
            </a:r>
          </a:p>
          <a:p>
            <a:r>
              <a:rPr lang="en-US" sz="2000" dirty="0" smtClean="0"/>
              <a:t>Some projects adopting ASL2 without CLAs but virtually all of these projects do not appear to have reviewed legal consequences (Selenium is an exception)</a:t>
            </a:r>
          </a:p>
          <a:p>
            <a:endParaRPr lang="en-US" sz="2000" dirty="0"/>
          </a:p>
        </p:txBody>
      </p:sp>
      <p:sp>
        <p:nvSpPr>
          <p:cNvPr id="4" name="Slide Number Placeholder 3"/>
          <p:cNvSpPr>
            <a:spLocks noGrp="1"/>
          </p:cNvSpPr>
          <p:nvPr>
            <p:ph type="sldNum" sz="quarter" idx="12"/>
          </p:nvPr>
        </p:nvSpPr>
        <p:spPr/>
        <p:txBody>
          <a:bodyPr/>
          <a:lstStyle/>
          <a:p>
            <a:fld id="{F5B8D8CD-871D-403E-93FD-5AB18BED7BE4}" type="slidenum">
              <a:rPr lang="en-US" smtClean="0"/>
              <a:t>4</a:t>
            </a:fld>
            <a:endParaRPr lang="en-US" dirty="0"/>
          </a:p>
        </p:txBody>
      </p:sp>
    </p:spTree>
    <p:extLst>
      <p:ext uri="{BB962C8B-B14F-4D97-AF65-F5344CB8AC3E}">
        <p14:creationId xmlns:p14="http://schemas.microsoft.com/office/powerpoint/2010/main" val="12316278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363" y="239360"/>
            <a:ext cx="6621462" cy="480131"/>
          </a:xfrm>
        </p:spPr>
        <p:txBody>
          <a:bodyPr/>
          <a:lstStyle/>
          <a:p>
            <a:r>
              <a:rPr lang="en-US" dirty="0" smtClean="0"/>
              <a:t>OSF Contribution Approach</a:t>
            </a:r>
            <a:endParaRPr lang="en-US" dirty="0"/>
          </a:p>
        </p:txBody>
      </p:sp>
      <p:sp>
        <p:nvSpPr>
          <p:cNvPr id="3" name="Content Placeholder 2"/>
          <p:cNvSpPr>
            <a:spLocks noGrp="1"/>
          </p:cNvSpPr>
          <p:nvPr>
            <p:ph idx="1"/>
          </p:nvPr>
        </p:nvSpPr>
        <p:spPr>
          <a:xfrm>
            <a:off x="457200" y="1295400"/>
            <a:ext cx="8212137" cy="5016500"/>
          </a:xfrm>
        </p:spPr>
        <p:txBody>
          <a:bodyPr/>
          <a:lstStyle/>
          <a:p>
            <a:r>
              <a:rPr lang="en-US" sz="2000" dirty="0" err="1" smtClean="0"/>
              <a:t>OpenStack</a:t>
            </a:r>
            <a:r>
              <a:rPr lang="en-US" sz="2000" dirty="0" smtClean="0"/>
              <a:t> Project has used a version of the ASL2 (removing ASF specific provisions) and versions of the ASFICLA and ASFCCLA from its inception</a:t>
            </a:r>
          </a:p>
          <a:p>
            <a:r>
              <a:rPr lang="en-US" sz="2000" dirty="0" smtClean="0"/>
              <a:t>OSF versions of ASFICLA (OSFICLA) and ASFCCLA (OSFCCLA) are used for contributions (they need to “signed” only once) and the use of OSFICLA/AFCCLA is required by Bylaws (with some flexibility)</a:t>
            </a:r>
          </a:p>
          <a:p>
            <a:r>
              <a:rPr lang="en-US" sz="2000" dirty="0" smtClean="0"/>
              <a:t>Individual Contributors</a:t>
            </a:r>
          </a:p>
          <a:p>
            <a:pPr lvl="1"/>
            <a:r>
              <a:rPr lang="en-US" dirty="0" smtClean="0"/>
              <a:t>Individuals use Launchpad to execute OSFICLA</a:t>
            </a:r>
          </a:p>
          <a:p>
            <a:r>
              <a:rPr lang="en-US" sz="2000" dirty="0" smtClean="0"/>
              <a:t>Corporate Contributors</a:t>
            </a:r>
          </a:p>
          <a:p>
            <a:pPr lvl="1"/>
            <a:r>
              <a:rPr lang="en-US" dirty="0" smtClean="0"/>
              <a:t>Individuals use Launchpad to execute an OSFICLA and their employer executes the OSFCCLA (DLA recommends that if the CLA process is retained, corporations</a:t>
            </a:r>
            <a:r>
              <a:rPr lang="en-US" dirty="0"/>
              <a:t> </a:t>
            </a:r>
            <a:r>
              <a:rPr lang="en-US" dirty="0" smtClean="0"/>
              <a:t>should only execute the OSFCCLA)</a:t>
            </a:r>
            <a:endParaRPr lang="en-US" dirty="0"/>
          </a:p>
        </p:txBody>
      </p:sp>
      <p:sp>
        <p:nvSpPr>
          <p:cNvPr id="4" name="Slide Number Placeholder 3"/>
          <p:cNvSpPr>
            <a:spLocks noGrp="1"/>
          </p:cNvSpPr>
          <p:nvPr>
            <p:ph type="sldNum" sz="quarter" idx="12"/>
          </p:nvPr>
        </p:nvSpPr>
        <p:spPr/>
        <p:txBody>
          <a:bodyPr/>
          <a:lstStyle/>
          <a:p>
            <a:fld id="{F5B8D8CD-871D-403E-93FD-5AB18BED7BE4}" type="slidenum">
              <a:rPr lang="en-US" smtClean="0"/>
              <a:t>5</a:t>
            </a:fld>
            <a:endParaRPr lang="en-US" dirty="0"/>
          </a:p>
        </p:txBody>
      </p:sp>
    </p:spTree>
    <p:extLst>
      <p:ext uri="{BB962C8B-B14F-4D97-AF65-F5344CB8AC3E}">
        <p14:creationId xmlns:p14="http://schemas.microsoft.com/office/powerpoint/2010/main" val="27421684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363" y="45461"/>
            <a:ext cx="6621462" cy="867930"/>
          </a:xfrm>
        </p:spPr>
        <p:txBody>
          <a:bodyPr/>
          <a:lstStyle/>
          <a:p>
            <a:r>
              <a:rPr lang="en-US" dirty="0" smtClean="0"/>
              <a:t>OSF Contribution Process &amp; Governance</a:t>
            </a:r>
            <a:endParaRPr lang="en-US" dirty="0"/>
          </a:p>
        </p:txBody>
      </p:sp>
      <p:sp>
        <p:nvSpPr>
          <p:cNvPr id="3" name="Content Placeholder 2"/>
          <p:cNvSpPr>
            <a:spLocks noGrp="1"/>
          </p:cNvSpPr>
          <p:nvPr>
            <p:ph idx="1"/>
          </p:nvPr>
        </p:nvSpPr>
        <p:spPr>
          <a:xfrm>
            <a:off x="457200" y="1295400"/>
            <a:ext cx="8212137" cy="5016500"/>
          </a:xfrm>
        </p:spPr>
        <p:txBody>
          <a:bodyPr/>
          <a:lstStyle/>
          <a:p>
            <a:r>
              <a:rPr lang="en-US" sz="2000" dirty="0" smtClean="0"/>
              <a:t>OSF has “hardwired” use of OSFICLA and OSFCCLA for contributions through bylaws (with some flexibility): </a:t>
            </a:r>
          </a:p>
          <a:p>
            <a:pPr lvl="1"/>
            <a:r>
              <a:rPr lang="en-US" sz="1400" i="1" dirty="0"/>
              <a:t>The Foundation shall generally accept contributions of software made pursuant to the terms of the Contributor License Agreements attached as </a:t>
            </a:r>
            <a:r>
              <a:rPr lang="en-US" sz="1400" i="1" u="sng" dirty="0"/>
              <a:t>Appendix 7</a:t>
            </a:r>
            <a:r>
              <a:rPr lang="en-US" sz="1400" i="1" dirty="0"/>
              <a:t>. The Board of Directors may adopt additional contributor license agreements as may be appropriate for certain organizations or contributions to secure a license on terms which will permit distribution under the Apache License 2.0, and may require inclusion of the Apache License 2.0 license header in code contributions.  The Board of Directors may delegate the authority to make non material amendments to the Contributor License Agreement to the Executive Director so long as such modifications permit distribution of the software under Apache License 2.0</a:t>
            </a:r>
            <a:r>
              <a:rPr lang="en-US" sz="1800" i="1" dirty="0"/>
              <a:t>.</a:t>
            </a:r>
          </a:p>
          <a:p>
            <a:r>
              <a:rPr lang="en-US" sz="2000" dirty="0" smtClean="0"/>
              <a:t>Bylaws provide flexibility for the Board to adopt different CLAs but the specificity of the reference to the OSFICLA and OSFCCLA suggest the importance of using these CLAs to the founding members</a:t>
            </a:r>
          </a:p>
        </p:txBody>
      </p:sp>
      <p:sp>
        <p:nvSpPr>
          <p:cNvPr id="4" name="Slide Number Placeholder 3"/>
          <p:cNvSpPr>
            <a:spLocks noGrp="1"/>
          </p:cNvSpPr>
          <p:nvPr>
            <p:ph type="sldNum" sz="quarter" idx="12"/>
          </p:nvPr>
        </p:nvSpPr>
        <p:spPr/>
        <p:txBody>
          <a:bodyPr/>
          <a:lstStyle/>
          <a:p>
            <a:fld id="{F5B8D8CD-871D-403E-93FD-5AB18BED7BE4}" type="slidenum">
              <a:rPr lang="en-US" smtClean="0"/>
              <a:t>6</a:t>
            </a:fld>
            <a:endParaRPr lang="en-US" dirty="0"/>
          </a:p>
        </p:txBody>
      </p:sp>
    </p:spTree>
    <p:extLst>
      <p:ext uri="{BB962C8B-B14F-4D97-AF65-F5344CB8AC3E}">
        <p14:creationId xmlns:p14="http://schemas.microsoft.com/office/powerpoint/2010/main" val="3132371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363" y="116697"/>
            <a:ext cx="6621462" cy="725455"/>
          </a:xfrm>
        </p:spPr>
        <p:txBody>
          <a:bodyPr/>
          <a:lstStyle/>
          <a:p>
            <a:r>
              <a:rPr lang="en-US" sz="2000" dirty="0" smtClean="0"/>
              <a:t>Proposal:  Adopt Developers Certificate of Origin (“DCO”) Procedure</a:t>
            </a:r>
            <a:endParaRPr lang="en-US" sz="2000" dirty="0"/>
          </a:p>
        </p:txBody>
      </p:sp>
      <p:sp>
        <p:nvSpPr>
          <p:cNvPr id="3" name="Content Placeholder 2"/>
          <p:cNvSpPr>
            <a:spLocks noGrp="1"/>
          </p:cNvSpPr>
          <p:nvPr>
            <p:ph idx="1"/>
          </p:nvPr>
        </p:nvSpPr>
        <p:spPr/>
        <p:txBody>
          <a:bodyPr/>
          <a:lstStyle/>
          <a:p>
            <a:r>
              <a:rPr lang="en-US" sz="1800" dirty="0" smtClean="0"/>
              <a:t>DCO procedures use “certificates” by developers for each contribution which refer to license in “text”, thus the ASL2 would generally replace the OSFICLA and OSFCCLA</a:t>
            </a:r>
          </a:p>
          <a:p>
            <a:r>
              <a:rPr lang="en-US" sz="1800" dirty="0" smtClean="0"/>
              <a:t>DCO process developed by Linux kernel </a:t>
            </a:r>
            <a:r>
              <a:rPr lang="en-US" sz="1800" dirty="0"/>
              <a:t>o</a:t>
            </a:r>
            <a:r>
              <a:rPr lang="en-US" sz="1800" dirty="0" smtClean="0"/>
              <a:t>rganization in 2005 after SCO litigation</a:t>
            </a:r>
          </a:p>
          <a:p>
            <a:r>
              <a:rPr lang="en-US" sz="1800" dirty="0" smtClean="0"/>
              <a:t>DCO process focuses on ensuring:</a:t>
            </a:r>
          </a:p>
          <a:p>
            <a:pPr marL="801688" lvl="1" indent="-457200">
              <a:buFont typeface="+mj-lt"/>
              <a:buAutoNum type="arabicParenR"/>
            </a:pPr>
            <a:r>
              <a:rPr lang="en-US" sz="1800" dirty="0" smtClean="0"/>
              <a:t>Developer with greatest knowledge makes certification about the right to license</a:t>
            </a:r>
          </a:p>
          <a:p>
            <a:pPr marL="801688" lvl="1" indent="-457200">
              <a:buFont typeface="+mj-lt"/>
              <a:buAutoNum type="arabicParenR"/>
            </a:pPr>
            <a:r>
              <a:rPr lang="en-US" sz="1800" dirty="0" smtClean="0"/>
              <a:t>Provides traceability for project management to permit “removal” of code if wrongly contributed</a:t>
            </a:r>
          </a:p>
          <a:p>
            <a:pPr marL="515938" indent="-457200"/>
            <a:r>
              <a:rPr lang="en-US" sz="1800" dirty="0" smtClean="0"/>
              <a:t>DCO is an agreement with legal consequences</a:t>
            </a:r>
          </a:p>
          <a:p>
            <a:pPr marL="515938" indent="-457200"/>
            <a:r>
              <a:rPr lang="en-US" sz="1800" dirty="0" smtClean="0"/>
              <a:t>DCO procedure requires corporate contributors to have process to ensure requirements of “corporate authority” are met, most developers would not have the </a:t>
            </a:r>
            <a:r>
              <a:rPr lang="en-US" sz="1800" smtClean="0"/>
              <a:t>necessary authority</a:t>
            </a:r>
            <a:endParaRPr lang="en-US" sz="1800" dirty="0"/>
          </a:p>
        </p:txBody>
      </p:sp>
      <p:sp>
        <p:nvSpPr>
          <p:cNvPr id="4" name="Slide Number Placeholder 3"/>
          <p:cNvSpPr>
            <a:spLocks noGrp="1"/>
          </p:cNvSpPr>
          <p:nvPr>
            <p:ph type="sldNum" sz="quarter" idx="12"/>
          </p:nvPr>
        </p:nvSpPr>
        <p:spPr/>
        <p:txBody>
          <a:bodyPr/>
          <a:lstStyle/>
          <a:p>
            <a:fld id="{F5B8D8CD-871D-403E-93FD-5AB18BED7BE4}" type="slidenum">
              <a:rPr lang="en-US" smtClean="0"/>
              <a:t>7</a:t>
            </a:fld>
            <a:endParaRPr lang="en-US" dirty="0"/>
          </a:p>
        </p:txBody>
      </p:sp>
    </p:spTree>
    <p:extLst>
      <p:ext uri="{BB962C8B-B14F-4D97-AF65-F5344CB8AC3E}">
        <p14:creationId xmlns:p14="http://schemas.microsoft.com/office/powerpoint/2010/main" val="29217612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Linux Foundation DCO Text</a:t>
            </a:r>
            <a:endParaRPr lang="en-US" dirty="0"/>
          </a:p>
        </p:txBody>
      </p:sp>
      <p:sp>
        <p:nvSpPr>
          <p:cNvPr id="3" name="Content Placeholder 2"/>
          <p:cNvSpPr>
            <a:spLocks noGrp="1"/>
          </p:cNvSpPr>
          <p:nvPr>
            <p:ph idx="1"/>
          </p:nvPr>
        </p:nvSpPr>
        <p:spPr/>
        <p:txBody>
          <a:bodyPr/>
          <a:lstStyle/>
          <a:p>
            <a:pPr marL="0" indent="0" algn="ctr">
              <a:spcBef>
                <a:spcPts val="0"/>
              </a:spcBef>
              <a:spcAft>
                <a:spcPts val="0"/>
              </a:spcAft>
              <a:buNone/>
            </a:pPr>
            <a:r>
              <a:rPr lang="en-US" sz="1600" u="sng" dirty="0"/>
              <a:t>Copyright (C) 2004, 2006 The Linux Foundation and its contributors.</a:t>
            </a:r>
          </a:p>
          <a:p>
            <a:pPr marL="0" indent="0" algn="ctr">
              <a:spcBef>
                <a:spcPts val="0"/>
              </a:spcBef>
              <a:spcAft>
                <a:spcPts val="0"/>
              </a:spcAft>
              <a:buNone/>
            </a:pPr>
            <a:r>
              <a:rPr lang="en-US" sz="1600" u="sng" dirty="0"/>
              <a:t>660 York Street, Suite 102,</a:t>
            </a:r>
          </a:p>
          <a:p>
            <a:pPr marL="0" indent="0" algn="ctr">
              <a:spcBef>
                <a:spcPts val="0"/>
              </a:spcBef>
              <a:spcAft>
                <a:spcPts val="0"/>
              </a:spcAft>
              <a:buNone/>
            </a:pPr>
            <a:r>
              <a:rPr lang="en-US" sz="1600" u="sng" dirty="0"/>
              <a:t>San Francisco, CA 94110 USA</a:t>
            </a:r>
          </a:p>
          <a:p>
            <a:pPr marL="0" indent="0" algn="ctr">
              <a:spcBef>
                <a:spcPts val="0"/>
              </a:spcBef>
              <a:spcAft>
                <a:spcPts val="600"/>
              </a:spcAft>
              <a:buNone/>
            </a:pPr>
            <a:r>
              <a:rPr lang="en-US" sz="1600" u="sng" dirty="0"/>
              <a:t>Everyone is permitted to copy and distribute verbatim copies of </a:t>
            </a:r>
            <a:r>
              <a:rPr lang="en-US" sz="1600" u="sng" dirty="0" smtClean="0"/>
              <a:t>this license </a:t>
            </a:r>
            <a:r>
              <a:rPr lang="en-US" sz="1600" u="sng" dirty="0"/>
              <a:t>document, but changing it is not allowed.</a:t>
            </a:r>
          </a:p>
          <a:p>
            <a:pPr marL="0" indent="0">
              <a:buNone/>
            </a:pPr>
            <a:r>
              <a:rPr lang="en-US" sz="1600" dirty="0" smtClean="0"/>
              <a:t>By </a:t>
            </a:r>
            <a:r>
              <a:rPr lang="en-US" sz="1600" dirty="0"/>
              <a:t>making a contribution to this project, I certify that:</a:t>
            </a:r>
          </a:p>
          <a:p>
            <a:pPr marL="0" indent="0">
              <a:buNone/>
            </a:pPr>
            <a:r>
              <a:rPr lang="en-US" sz="1600" dirty="0" smtClean="0"/>
              <a:t>(</a:t>
            </a:r>
            <a:r>
              <a:rPr lang="en-US" sz="1600" dirty="0"/>
              <a:t>a) The contribution was created in whole or in part by me and I  have the right to submit it under the open source license indicated in the file; or</a:t>
            </a:r>
          </a:p>
          <a:p>
            <a:pPr marL="0" indent="0">
              <a:buNone/>
            </a:pPr>
            <a:r>
              <a:rPr lang="en-US" sz="1600" dirty="0"/>
              <a:t>(b) The contribution is based upon previous work that, to the best of my knowledge, is covered under an appropriate open source  license and I have the right under that license to submit that     work with modifications, whether created in whole or in part by me, under the same open source license (unless I am permitted to submit under a different license), as indicated  in the file; or</a:t>
            </a:r>
          </a:p>
          <a:p>
            <a:pPr marL="0" indent="0">
              <a:buNone/>
            </a:pPr>
            <a:r>
              <a:rPr lang="en-US" sz="1600" dirty="0"/>
              <a:t>(c) The contribution was provided directly to me by some other person who certified (a), (b) or (c) and I </a:t>
            </a:r>
            <a:r>
              <a:rPr lang="en-US" sz="1600" dirty="0" smtClean="0"/>
              <a:t>have </a:t>
            </a:r>
            <a:r>
              <a:rPr lang="en-US" sz="1600" dirty="0"/>
              <a:t>not modified it.</a:t>
            </a:r>
          </a:p>
          <a:p>
            <a:pPr marL="0" indent="0">
              <a:buNone/>
            </a:pPr>
            <a:r>
              <a:rPr lang="en-US" sz="1600" dirty="0"/>
              <a:t>(d) I understand and agree that this project and the contribution are public and that a record of the contribution (including all personal information I submit with it, including my sign-off) is maintained indefinitely and may be redistributed consistent with this project or the open source license(s) involved</a:t>
            </a:r>
            <a:r>
              <a:rPr lang="en-US" sz="1600" dirty="0" smtClean="0"/>
              <a:t>.</a:t>
            </a:r>
            <a:endParaRPr lang="en-US" sz="1600" dirty="0"/>
          </a:p>
        </p:txBody>
      </p:sp>
      <p:sp>
        <p:nvSpPr>
          <p:cNvPr id="4" name="Slide Number Placeholder 3"/>
          <p:cNvSpPr>
            <a:spLocks noGrp="1"/>
          </p:cNvSpPr>
          <p:nvPr>
            <p:ph type="sldNum" sz="quarter" idx="12"/>
          </p:nvPr>
        </p:nvSpPr>
        <p:spPr/>
        <p:txBody>
          <a:bodyPr/>
          <a:lstStyle/>
          <a:p>
            <a:fld id="{F5B8D8CD-871D-403E-93FD-5AB18BED7BE4}" type="slidenum">
              <a:rPr lang="en-US" smtClean="0"/>
              <a:t>8</a:t>
            </a:fld>
            <a:endParaRPr lang="en-US" dirty="0"/>
          </a:p>
        </p:txBody>
      </p:sp>
    </p:spTree>
    <p:extLst>
      <p:ext uri="{BB962C8B-B14F-4D97-AF65-F5344CB8AC3E}">
        <p14:creationId xmlns:p14="http://schemas.microsoft.com/office/powerpoint/2010/main" val="22660065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363" y="45460"/>
            <a:ext cx="6621462" cy="867930"/>
          </a:xfrm>
        </p:spPr>
        <p:txBody>
          <a:bodyPr/>
          <a:lstStyle/>
          <a:p>
            <a:r>
              <a:rPr lang="en-US" dirty="0" smtClean="0"/>
              <a:t>Framework for the Decision on Contribution Policy</a:t>
            </a:r>
            <a:endParaRPr lang="en-US" dirty="0"/>
          </a:p>
        </p:txBody>
      </p:sp>
      <p:sp>
        <p:nvSpPr>
          <p:cNvPr id="3" name="Content Placeholder 2"/>
          <p:cNvSpPr>
            <a:spLocks noGrp="1"/>
          </p:cNvSpPr>
          <p:nvPr>
            <p:ph idx="1"/>
          </p:nvPr>
        </p:nvSpPr>
        <p:spPr/>
        <p:txBody>
          <a:bodyPr/>
          <a:lstStyle/>
          <a:p>
            <a:r>
              <a:rPr lang="en-US" sz="1800" dirty="0" smtClean="0"/>
              <a:t>Contribution policy is not solely a legal decision</a:t>
            </a:r>
          </a:p>
          <a:p>
            <a:r>
              <a:rPr lang="en-US" sz="1800" dirty="0" smtClean="0"/>
              <a:t>Board should consider “prudential” (or business) issues as well as legal issues</a:t>
            </a:r>
          </a:p>
          <a:p>
            <a:r>
              <a:rPr lang="en-US" sz="1800" dirty="0" smtClean="0"/>
              <a:t>Board should consider the data on the “need” for the change</a:t>
            </a:r>
          </a:p>
          <a:p>
            <a:r>
              <a:rPr lang="en-US" sz="1800" dirty="0" smtClean="0"/>
              <a:t>Decisions by other projects on contribution policy need to be carefully analyzed to ensure that the reasons are relevant to </a:t>
            </a:r>
            <a:r>
              <a:rPr lang="en-US" sz="1800" dirty="0" smtClean="0"/>
              <a:t>OSF including:</a:t>
            </a:r>
            <a:endParaRPr lang="en-US" sz="1800" dirty="0" smtClean="0"/>
          </a:p>
          <a:p>
            <a:pPr lvl="1"/>
            <a:r>
              <a:rPr lang="en-US" sz="1800" dirty="0" smtClean="0"/>
              <a:t>Financial ability to support administrative overhead of CLA</a:t>
            </a:r>
          </a:p>
          <a:p>
            <a:pPr lvl="1"/>
            <a:r>
              <a:rPr lang="en-US" sz="1800" dirty="0" smtClean="0"/>
              <a:t>Nature of project and need for legal certainty by developers/users</a:t>
            </a:r>
          </a:p>
          <a:p>
            <a:pPr lvl="1"/>
            <a:r>
              <a:rPr lang="en-US" sz="1800" dirty="0" smtClean="0"/>
              <a:t>Expectations of existing community</a:t>
            </a:r>
          </a:p>
          <a:p>
            <a:pPr lvl="1"/>
            <a:r>
              <a:rPr lang="en-US" sz="1800" dirty="0" smtClean="0"/>
              <a:t>Type of new contributors who will be encouraged by change</a:t>
            </a:r>
          </a:p>
          <a:p>
            <a:pPr lvl="1"/>
            <a:r>
              <a:rPr lang="en-US" sz="1800" dirty="0" smtClean="0"/>
              <a:t>Potential for project to be target for litigation  (for example, tools projects </a:t>
            </a:r>
            <a:r>
              <a:rPr lang="en-US" sz="1800" dirty="0" smtClean="0"/>
              <a:t>are rarely </a:t>
            </a:r>
            <a:r>
              <a:rPr lang="en-US" sz="1800" dirty="0" smtClean="0"/>
              <a:t>subject of litigation)</a:t>
            </a:r>
          </a:p>
          <a:p>
            <a:pPr lvl="1"/>
            <a:r>
              <a:rPr lang="en-US" sz="1800" dirty="0" smtClean="0"/>
              <a:t>Recent changes in FOSS litigation: increase in “commercial” litigants seeking more than just “compliance” so legal certainty is more important</a:t>
            </a:r>
            <a:endParaRPr lang="en-US" sz="1800" dirty="0"/>
          </a:p>
        </p:txBody>
      </p:sp>
      <p:sp>
        <p:nvSpPr>
          <p:cNvPr id="4" name="Slide Number Placeholder 3"/>
          <p:cNvSpPr>
            <a:spLocks noGrp="1"/>
          </p:cNvSpPr>
          <p:nvPr>
            <p:ph type="sldNum" sz="quarter" idx="12"/>
          </p:nvPr>
        </p:nvSpPr>
        <p:spPr/>
        <p:txBody>
          <a:bodyPr/>
          <a:lstStyle/>
          <a:p>
            <a:fld id="{F5B8D8CD-871D-403E-93FD-5AB18BED7BE4}" type="slidenum">
              <a:rPr lang="en-US" smtClean="0"/>
              <a:t>9</a:t>
            </a:fld>
            <a:endParaRPr lang="en-US" dirty="0"/>
          </a:p>
        </p:txBody>
      </p:sp>
    </p:spTree>
    <p:extLst>
      <p:ext uri="{BB962C8B-B14F-4D97-AF65-F5344CB8AC3E}">
        <p14:creationId xmlns:p14="http://schemas.microsoft.com/office/powerpoint/2010/main" val="1296734682"/>
      </p:ext>
    </p:extLst>
  </p:cSld>
  <p:clrMapOvr>
    <a:masterClrMapping/>
  </p:clrMapOvr>
  <p:timing>
    <p:tnLst>
      <p:par>
        <p:cTn id="1" dur="indefinite" restart="never" nodeType="tmRoot"/>
      </p:par>
    </p:tnLst>
  </p:timing>
</p:sld>
</file>

<file path=ppt/theme/theme1.xml><?xml version="1.0" encoding="utf-8"?>
<a:theme xmlns:a="http://schemas.openxmlformats.org/drawingml/2006/main" name="1 DLA Piper Blue">
  <a:themeElements>
    <a:clrScheme name="5_DLAPiper-Blue_03 3">
      <a:dk1>
        <a:srgbClr val="000000"/>
      </a:dk1>
      <a:lt1>
        <a:srgbClr val="FFFFFF"/>
      </a:lt1>
      <a:dk2>
        <a:srgbClr val="0066CB"/>
      </a:dk2>
      <a:lt2>
        <a:srgbClr val="BFBFBF"/>
      </a:lt2>
      <a:accent1>
        <a:srgbClr val="EBF0F8"/>
      </a:accent1>
      <a:accent2>
        <a:srgbClr val="ABC2E1"/>
      </a:accent2>
      <a:accent3>
        <a:srgbClr val="FFFFFF"/>
      </a:accent3>
      <a:accent4>
        <a:srgbClr val="000000"/>
      </a:accent4>
      <a:accent5>
        <a:srgbClr val="F3F6FB"/>
      </a:accent5>
      <a:accent6>
        <a:srgbClr val="9BB0CC"/>
      </a:accent6>
      <a:hlink>
        <a:srgbClr val="00A9E0"/>
      </a:hlink>
      <a:folHlink>
        <a:srgbClr val="3975BA"/>
      </a:folHlink>
    </a:clrScheme>
    <a:fontScheme name="5_DLAPiper-Blue_03">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5_DLAPiper-Blue_03 1">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5_DLAPiper-Blue_03 2">
        <a:dk1>
          <a:srgbClr val="000000"/>
        </a:dk1>
        <a:lt1>
          <a:srgbClr val="FFFFFF"/>
        </a:lt1>
        <a:dk2>
          <a:srgbClr val="0066CB"/>
        </a:dk2>
        <a:lt2>
          <a:srgbClr val="BFBFBF"/>
        </a:lt2>
        <a:accent1>
          <a:srgbClr val="EBF0F8"/>
        </a:accent1>
        <a:accent2>
          <a:srgbClr val="ABC2E1"/>
        </a:accent2>
        <a:accent3>
          <a:srgbClr val="FFFFFF"/>
        </a:accent3>
        <a:accent4>
          <a:srgbClr val="000000"/>
        </a:accent4>
        <a:accent5>
          <a:srgbClr val="F3F6FB"/>
        </a:accent5>
        <a:accent6>
          <a:srgbClr val="9BB0CC"/>
        </a:accent6>
        <a:hlink>
          <a:srgbClr val="6C97CB"/>
        </a:hlink>
        <a:folHlink>
          <a:srgbClr val="3975BA"/>
        </a:folHlink>
      </a:clrScheme>
      <a:clrMap bg1="lt1" tx1="dk1" bg2="lt2" tx2="dk2" accent1="accent1" accent2="accent2" accent3="accent3" accent4="accent4" accent5="accent5" accent6="accent6" hlink="hlink" folHlink="folHlink"/>
    </a:extraClrScheme>
    <a:extraClrScheme>
      <a:clrScheme name="5_DLAPiper-Blue_03 3">
        <a:dk1>
          <a:srgbClr val="000000"/>
        </a:dk1>
        <a:lt1>
          <a:srgbClr val="FFFFFF"/>
        </a:lt1>
        <a:dk2>
          <a:srgbClr val="0066CB"/>
        </a:dk2>
        <a:lt2>
          <a:srgbClr val="BFBFBF"/>
        </a:lt2>
        <a:accent1>
          <a:srgbClr val="EBF0F8"/>
        </a:accent1>
        <a:accent2>
          <a:srgbClr val="ABC2E1"/>
        </a:accent2>
        <a:accent3>
          <a:srgbClr val="FFFFFF"/>
        </a:accent3>
        <a:accent4>
          <a:srgbClr val="000000"/>
        </a:accent4>
        <a:accent5>
          <a:srgbClr val="F3F6FB"/>
        </a:accent5>
        <a:accent6>
          <a:srgbClr val="9BB0CC"/>
        </a:accent6>
        <a:hlink>
          <a:srgbClr val="00A9E0"/>
        </a:hlink>
        <a:folHlink>
          <a:srgbClr val="3975B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 DLA Piper Blue</Template>
  <TotalTime>229</TotalTime>
  <Words>1950</Words>
  <Application>Microsoft Office PowerPoint</Application>
  <PresentationFormat>On-screen Show (4:3)</PresentationFormat>
  <Paragraphs>143</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1 DLA Piper Blue</vt:lpstr>
      <vt:lpstr>OpenStack Foundation Contribution Process</vt:lpstr>
      <vt:lpstr>Contribution Process:  Business Issue</vt:lpstr>
      <vt:lpstr>Background: Apache License Ecosystem</vt:lpstr>
      <vt:lpstr>Background: ASL in Practice</vt:lpstr>
      <vt:lpstr>OSF Contribution Approach</vt:lpstr>
      <vt:lpstr>OSF Contribution Process &amp; Governance</vt:lpstr>
      <vt:lpstr>Proposal:  Adopt Developers Certificate of Origin (“DCO”) Procedure</vt:lpstr>
      <vt:lpstr>Linux Foundation DCO Text</vt:lpstr>
      <vt:lpstr>Framework for the Decision on Contribution Policy</vt:lpstr>
      <vt:lpstr>Options on Contribution Policy</vt:lpstr>
      <vt:lpstr>Framework Issues</vt:lpstr>
      <vt:lpstr>Option 1: Retain OSFICLA/OSFCCLA</vt:lpstr>
      <vt:lpstr>Option 2: Retain OSFCCLA/Adopt DCO Procedure for Individual Contributors (OSFICLA as contribution agreement)</vt:lpstr>
      <vt:lpstr>Option 3:  Adopt DCO Procedure for Individual/Corporate Contributors (OSFICLA/OSFCCLA contribution agreement)</vt:lpstr>
      <vt:lpstr>Option 4: Retain OSFCCLA/Adopt DCO Procedure for Individual Contributors (ASLv2 as contribution agreement)</vt:lpstr>
      <vt:lpstr>Option 5: Adopt DCO Procedure for Individual/Corporate Contributors (ASL2 as contribution agreement)</vt:lpstr>
    </vt:vector>
  </TitlesOfParts>
  <Company>DLA Piper LLP (US)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Mastin, Bethany</dc:creator>
  <cp:lastModifiedBy>Radcliffe, Mark</cp:lastModifiedBy>
  <cp:revision>33</cp:revision>
  <dcterms:created xsi:type="dcterms:W3CDTF">2014-07-17T07:31:45Z</dcterms:created>
  <dcterms:modified xsi:type="dcterms:W3CDTF">2014-07-17T20:15:56Z</dcterms:modified>
</cp:coreProperties>
</file>