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13" r:id="rId2"/>
  </p:sldMasterIdLst>
  <p:notesMasterIdLst>
    <p:notesMasterId r:id="rId11"/>
  </p:notesMasterIdLst>
  <p:sldIdLst>
    <p:sldId id="644" r:id="rId3"/>
    <p:sldId id="633" r:id="rId4"/>
    <p:sldId id="651" r:id="rId5"/>
    <p:sldId id="645" r:id="rId6"/>
    <p:sldId id="648" r:id="rId7"/>
    <p:sldId id="646" r:id="rId8"/>
    <p:sldId id="647" r:id="rId9"/>
    <p:sldId id="649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E9FA"/>
    <a:srgbClr val="FFFF99"/>
    <a:srgbClr val="FFFFCC"/>
    <a:srgbClr val="C9D0FD"/>
    <a:srgbClr val="FFE181"/>
    <a:srgbClr val="FFD85D"/>
    <a:srgbClr val="339933"/>
    <a:srgbClr val="CC0000"/>
    <a:srgbClr val="00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44" autoAdjust="0"/>
    <p:restoredTop sz="97570" autoAdjust="0"/>
  </p:normalViewPr>
  <p:slideViewPr>
    <p:cSldViewPr snapToGrid="0">
      <p:cViewPr>
        <p:scale>
          <a:sx n="86" d="100"/>
          <a:sy n="86" d="100"/>
        </p:scale>
        <p:origin x="-606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3EDE57E-02B2-404B-ABF1-9946BF5102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634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9"/>
          <p:cNvGrpSpPr>
            <a:grpSpLocks/>
          </p:cNvGrpSpPr>
          <p:nvPr/>
        </p:nvGrpSpPr>
        <p:grpSpPr bwMode="auto">
          <a:xfrm>
            <a:off x="254000" y="3663950"/>
            <a:ext cx="8631238" cy="2220913"/>
            <a:chOff x="160" y="2308"/>
            <a:chExt cx="5436" cy="1398"/>
          </a:xfrm>
        </p:grpSpPr>
        <p:sp>
          <p:nvSpPr>
            <p:cNvPr id="5" name="Rectangle 80"/>
            <p:cNvSpPr>
              <a:spLocks noChangeArrowheads="1"/>
            </p:cNvSpPr>
            <p:nvPr userDrawn="1"/>
          </p:nvSpPr>
          <p:spPr bwMode="auto">
            <a:xfrm>
              <a:off x="160" y="2308"/>
              <a:ext cx="858" cy="288"/>
            </a:xfrm>
            <a:prstGeom prst="rect">
              <a:avLst/>
            </a:prstGeom>
            <a:solidFill>
              <a:schemeClr val="bg1">
                <a:alpha val="4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" name="Rectangle 81"/>
            <p:cNvSpPr>
              <a:spLocks noChangeArrowheads="1"/>
            </p:cNvSpPr>
            <p:nvPr userDrawn="1"/>
          </p:nvSpPr>
          <p:spPr bwMode="auto">
            <a:xfrm>
              <a:off x="160" y="2862"/>
              <a:ext cx="858" cy="291"/>
            </a:xfrm>
            <a:prstGeom prst="rect">
              <a:avLst/>
            </a:prstGeom>
            <a:solidFill>
              <a:schemeClr val="bg1">
                <a:alpha val="4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" name="Rectangle 82"/>
            <p:cNvSpPr>
              <a:spLocks noChangeArrowheads="1"/>
            </p:cNvSpPr>
            <p:nvPr userDrawn="1"/>
          </p:nvSpPr>
          <p:spPr bwMode="auto">
            <a:xfrm>
              <a:off x="160" y="3418"/>
              <a:ext cx="269" cy="288"/>
            </a:xfrm>
            <a:prstGeom prst="rect">
              <a:avLst/>
            </a:prstGeom>
            <a:solidFill>
              <a:schemeClr val="bg1">
                <a:alpha val="4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" name="Rectangle 83"/>
            <p:cNvSpPr>
              <a:spLocks noChangeArrowheads="1"/>
            </p:cNvSpPr>
            <p:nvPr userDrawn="1"/>
          </p:nvSpPr>
          <p:spPr bwMode="auto">
            <a:xfrm>
              <a:off x="4738" y="2308"/>
              <a:ext cx="858" cy="288"/>
            </a:xfrm>
            <a:prstGeom prst="rect">
              <a:avLst/>
            </a:prstGeom>
            <a:solidFill>
              <a:schemeClr val="bg1">
                <a:alpha val="4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" name="Rectangle 84"/>
            <p:cNvSpPr>
              <a:spLocks noChangeArrowheads="1"/>
            </p:cNvSpPr>
            <p:nvPr userDrawn="1"/>
          </p:nvSpPr>
          <p:spPr bwMode="auto">
            <a:xfrm>
              <a:off x="4738" y="2862"/>
              <a:ext cx="858" cy="291"/>
            </a:xfrm>
            <a:prstGeom prst="rect">
              <a:avLst/>
            </a:prstGeom>
            <a:solidFill>
              <a:schemeClr val="bg1">
                <a:alpha val="4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" name="Rectangle 85"/>
            <p:cNvSpPr>
              <a:spLocks noChangeArrowheads="1"/>
            </p:cNvSpPr>
            <p:nvPr userDrawn="1"/>
          </p:nvSpPr>
          <p:spPr bwMode="auto">
            <a:xfrm>
              <a:off x="5327" y="3418"/>
              <a:ext cx="269" cy="288"/>
            </a:xfrm>
            <a:prstGeom prst="rect">
              <a:avLst/>
            </a:prstGeom>
            <a:solidFill>
              <a:schemeClr val="bg1">
                <a:alpha val="4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" name="Freeform 86"/>
            <p:cNvSpPr>
              <a:spLocks/>
            </p:cNvSpPr>
            <p:nvPr userDrawn="1"/>
          </p:nvSpPr>
          <p:spPr bwMode="auto">
            <a:xfrm>
              <a:off x="1305" y="2308"/>
              <a:ext cx="2861" cy="288"/>
            </a:xfrm>
            <a:custGeom>
              <a:avLst/>
              <a:gdLst>
                <a:gd name="T0" fmla="*/ 0 w 2880"/>
                <a:gd name="T1" fmla="*/ 0 h 288"/>
                <a:gd name="T2" fmla="*/ 0 w 2880"/>
                <a:gd name="T3" fmla="*/ 288 h 288"/>
                <a:gd name="T4" fmla="*/ 2880 w 2880"/>
                <a:gd name="T5" fmla="*/ 288 h 288"/>
                <a:gd name="T6" fmla="*/ 2838 w 2880"/>
                <a:gd name="T7" fmla="*/ 256 h 288"/>
                <a:gd name="T8" fmla="*/ 2660 w 2880"/>
                <a:gd name="T9" fmla="*/ 134 h 288"/>
                <a:gd name="T10" fmla="*/ 2430 w 2880"/>
                <a:gd name="T11" fmla="*/ 46 h 288"/>
                <a:gd name="T12" fmla="*/ 2230 w 2880"/>
                <a:gd name="T13" fmla="*/ 10 h 288"/>
                <a:gd name="T14" fmla="*/ 2112 w 2880"/>
                <a:gd name="T15" fmla="*/ 0 h 288"/>
                <a:gd name="T16" fmla="*/ 0 w 2880"/>
                <a:gd name="T17" fmla="*/ 0 h 28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880" h="288">
                  <a:moveTo>
                    <a:pt x="0" y="0"/>
                  </a:moveTo>
                  <a:lnTo>
                    <a:pt x="0" y="288"/>
                  </a:lnTo>
                  <a:lnTo>
                    <a:pt x="2880" y="288"/>
                  </a:lnTo>
                  <a:lnTo>
                    <a:pt x="2838" y="256"/>
                  </a:lnTo>
                  <a:cubicBezTo>
                    <a:pt x="2838" y="256"/>
                    <a:pt x="2728" y="169"/>
                    <a:pt x="2660" y="134"/>
                  </a:cubicBezTo>
                  <a:cubicBezTo>
                    <a:pt x="2592" y="99"/>
                    <a:pt x="2502" y="67"/>
                    <a:pt x="2430" y="46"/>
                  </a:cubicBezTo>
                  <a:cubicBezTo>
                    <a:pt x="2358" y="25"/>
                    <a:pt x="2283" y="18"/>
                    <a:pt x="2230" y="10"/>
                  </a:cubicBezTo>
                  <a:lnTo>
                    <a:pt x="21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4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" name="Freeform 87"/>
            <p:cNvSpPr>
              <a:spLocks/>
            </p:cNvSpPr>
            <p:nvPr userDrawn="1"/>
          </p:nvSpPr>
          <p:spPr bwMode="auto">
            <a:xfrm>
              <a:off x="1305" y="2862"/>
              <a:ext cx="3173" cy="293"/>
            </a:xfrm>
            <a:custGeom>
              <a:avLst/>
              <a:gdLst>
                <a:gd name="T0" fmla="*/ 0 w 3194"/>
                <a:gd name="T1" fmla="*/ 0 h 290"/>
                <a:gd name="T2" fmla="*/ 0 w 3194"/>
                <a:gd name="T3" fmla="*/ 288 h 290"/>
                <a:gd name="T4" fmla="*/ 3194 w 3194"/>
                <a:gd name="T5" fmla="*/ 290 h 290"/>
                <a:gd name="T6" fmla="*/ 3188 w 3194"/>
                <a:gd name="T7" fmla="*/ 256 h 290"/>
                <a:gd name="T8" fmla="*/ 3160 w 3194"/>
                <a:gd name="T9" fmla="*/ 146 h 290"/>
                <a:gd name="T10" fmla="*/ 3118 w 3194"/>
                <a:gd name="T11" fmla="*/ 34 h 290"/>
                <a:gd name="T12" fmla="*/ 3102 w 3194"/>
                <a:gd name="T13" fmla="*/ 2 h 290"/>
                <a:gd name="T14" fmla="*/ 0 w 3194"/>
                <a:gd name="T15" fmla="*/ 0 h 29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194" h="290">
                  <a:moveTo>
                    <a:pt x="0" y="0"/>
                  </a:moveTo>
                  <a:lnTo>
                    <a:pt x="0" y="288"/>
                  </a:lnTo>
                  <a:lnTo>
                    <a:pt x="3194" y="290"/>
                  </a:lnTo>
                  <a:lnTo>
                    <a:pt x="3188" y="256"/>
                  </a:lnTo>
                  <a:cubicBezTo>
                    <a:pt x="3182" y="232"/>
                    <a:pt x="3172" y="183"/>
                    <a:pt x="3160" y="146"/>
                  </a:cubicBezTo>
                  <a:cubicBezTo>
                    <a:pt x="3146" y="103"/>
                    <a:pt x="3128" y="58"/>
                    <a:pt x="3118" y="34"/>
                  </a:cubicBezTo>
                  <a:lnTo>
                    <a:pt x="310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4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" name="Freeform 88"/>
            <p:cNvSpPr>
              <a:spLocks/>
            </p:cNvSpPr>
            <p:nvPr userDrawn="1"/>
          </p:nvSpPr>
          <p:spPr bwMode="auto">
            <a:xfrm>
              <a:off x="3594" y="3416"/>
              <a:ext cx="916" cy="290"/>
            </a:xfrm>
            <a:custGeom>
              <a:avLst/>
              <a:gdLst>
                <a:gd name="T0" fmla="*/ 0 w 3194"/>
                <a:gd name="T1" fmla="*/ 290 h 290"/>
                <a:gd name="T2" fmla="*/ 0 w 3194"/>
                <a:gd name="T3" fmla="*/ 2 h 290"/>
                <a:gd name="T4" fmla="*/ 3194 w 3194"/>
                <a:gd name="T5" fmla="*/ 0 h 290"/>
                <a:gd name="T6" fmla="*/ 3176 w 3194"/>
                <a:gd name="T7" fmla="*/ 156 h 290"/>
                <a:gd name="T8" fmla="*/ 3150 w 3194"/>
                <a:gd name="T9" fmla="*/ 254 h 290"/>
                <a:gd name="T10" fmla="*/ 3140 w 3194"/>
                <a:gd name="T11" fmla="*/ 290 h 290"/>
                <a:gd name="T12" fmla="*/ 0 w 3194"/>
                <a:gd name="T13" fmla="*/ 290 h 29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94" h="290">
                  <a:moveTo>
                    <a:pt x="0" y="290"/>
                  </a:moveTo>
                  <a:lnTo>
                    <a:pt x="0" y="2"/>
                  </a:lnTo>
                  <a:lnTo>
                    <a:pt x="3194" y="0"/>
                  </a:lnTo>
                  <a:lnTo>
                    <a:pt x="3176" y="156"/>
                  </a:lnTo>
                  <a:cubicBezTo>
                    <a:pt x="3169" y="198"/>
                    <a:pt x="3162" y="232"/>
                    <a:pt x="3150" y="254"/>
                  </a:cubicBezTo>
                  <a:lnTo>
                    <a:pt x="3140" y="290"/>
                  </a:lnTo>
                  <a:lnTo>
                    <a:pt x="0" y="290"/>
                  </a:lnTo>
                  <a:close/>
                </a:path>
              </a:pathLst>
            </a:custGeom>
            <a:solidFill>
              <a:schemeClr val="bg1">
                <a:alpha val="4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4" name="Rectangle 89"/>
            <p:cNvSpPr>
              <a:spLocks noChangeArrowheads="1"/>
            </p:cNvSpPr>
            <p:nvPr userDrawn="1"/>
          </p:nvSpPr>
          <p:spPr bwMode="auto">
            <a:xfrm>
              <a:off x="1877" y="3418"/>
              <a:ext cx="858" cy="288"/>
            </a:xfrm>
            <a:prstGeom prst="rect">
              <a:avLst/>
            </a:prstGeom>
            <a:solidFill>
              <a:schemeClr val="bg1">
                <a:alpha val="4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pic>
        <p:nvPicPr>
          <p:cNvPr id="15" name="Picture 107" descr="ibm_sp_lockup_western-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875" y="503238"/>
            <a:ext cx="106045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Line 108"/>
          <p:cNvSpPr>
            <a:spLocks noChangeShapeType="1"/>
          </p:cNvSpPr>
          <p:nvPr/>
        </p:nvSpPr>
        <p:spPr bwMode="auto">
          <a:xfrm flipH="1">
            <a:off x="260350" y="906463"/>
            <a:ext cx="862171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black">
          <a:xfrm>
            <a:off x="5813425" y="6481763"/>
            <a:ext cx="30543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r"/>
            <a:r>
              <a:rPr lang="en-US" sz="900" dirty="0"/>
              <a:t>© 2011 IBM Corporation</a:t>
            </a:r>
          </a:p>
        </p:txBody>
      </p:sp>
      <p:pic>
        <p:nvPicPr>
          <p:cNvPr id="18" name="Picture 123" descr="Smart_Cloud_wordmark_black-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676275"/>
            <a:ext cx="1336675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 Box 126"/>
          <p:cNvSpPr txBox="1">
            <a:spLocks noChangeArrowheads="1"/>
          </p:cNvSpPr>
          <p:nvPr/>
        </p:nvSpPr>
        <p:spPr bwMode="auto">
          <a:xfrm>
            <a:off x="2955925" y="6427788"/>
            <a:ext cx="14890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dirty="0" smtClean="0"/>
              <a:t>IBM Confidential</a:t>
            </a:r>
            <a:endParaRPr lang="en-US" sz="1800" dirty="0" smtClean="0"/>
          </a:p>
        </p:txBody>
      </p:sp>
      <p:sp>
        <p:nvSpPr>
          <p:cNvPr id="3149" name="Rectangle 77"/>
          <p:cNvSpPr>
            <a:spLocks noGrp="1" noChangeArrowheads="1"/>
          </p:cNvSpPr>
          <p:nvPr>
            <p:ph type="ctrTitle"/>
          </p:nvPr>
        </p:nvSpPr>
        <p:spPr>
          <a:xfrm>
            <a:off x="153988" y="2343150"/>
            <a:ext cx="8332787" cy="1077913"/>
          </a:xfrm>
        </p:spPr>
        <p:txBody>
          <a:bodyPr anchor="b"/>
          <a:lstStyle>
            <a:lvl1pPr>
              <a:lnSpc>
                <a:spcPct val="76000"/>
              </a:lnSpc>
              <a:defRPr sz="35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91" name="Rectangle 1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0338" y="917575"/>
            <a:ext cx="4949825" cy="492125"/>
          </a:xfrm>
        </p:spPr>
        <p:txBody>
          <a:bodyPr anchor="b"/>
          <a:lstStyle>
            <a:lvl1pPr>
              <a:spcBef>
                <a:spcPct val="50000"/>
              </a:spcBef>
              <a:defRPr sz="11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08941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75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7825" y="611188"/>
            <a:ext cx="2190750" cy="5713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611188"/>
            <a:ext cx="6423025" cy="57134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749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11188"/>
            <a:ext cx="87661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1828800"/>
            <a:ext cx="8763000" cy="4495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210119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4992462"/>
      </p:ext>
    </p:extLst>
  </p:cSld>
  <p:clrMapOvr>
    <a:masterClrMapping/>
  </p:clrMapOvr>
  <p:transition advClick="0" advTm="2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11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057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828800"/>
            <a:ext cx="43053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43053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034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75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208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686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1680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750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611188"/>
            <a:ext cx="87661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828800"/>
            <a:ext cx="87630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Line 25"/>
          <p:cNvSpPr>
            <a:spLocks noChangeShapeType="1"/>
          </p:cNvSpPr>
          <p:nvPr/>
        </p:nvSpPr>
        <p:spPr bwMode="auto">
          <a:xfrm>
            <a:off x="260350" y="549275"/>
            <a:ext cx="8620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0" name="Rectangle 28"/>
          <p:cNvSpPr>
            <a:spLocks noChangeArrowheads="1"/>
          </p:cNvSpPr>
          <p:nvPr/>
        </p:nvSpPr>
        <p:spPr bwMode="auto">
          <a:xfrm>
            <a:off x="171450" y="6456363"/>
            <a:ext cx="5524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16D4F18-8C6A-DC41-8560-8EBD3793BDE1}" type="slidenum">
              <a:rPr lang="en-US" sz="1000"/>
              <a:pPr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1" r:id="rId2"/>
    <p:sldLayoutId id="2147483710" r:id="rId3"/>
    <p:sldLayoutId id="2147483709" r:id="rId4"/>
    <p:sldLayoutId id="2147483708" r:id="rId5"/>
    <p:sldLayoutId id="2147483707" r:id="rId6"/>
    <p:sldLayoutId id="2147483706" r:id="rId7"/>
    <p:sldLayoutId id="2147483705" r:id="rId8"/>
    <p:sldLayoutId id="2147483704" r:id="rId9"/>
    <p:sldLayoutId id="2147483703" r:id="rId10"/>
    <p:sldLayoutId id="2147483702" r:id="rId11"/>
    <p:sldLayoutId id="214748370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charset="0"/>
        <a:defRPr sz="1600">
          <a:solidFill>
            <a:srgbClr val="000000"/>
          </a:solidFill>
          <a:latin typeface="+mn-lt"/>
          <a:ea typeface="ＭＳ Ｐゴシック" charset="-128"/>
          <a:cs typeface="ＭＳ Ｐゴシック" charset="-128"/>
        </a:defRPr>
      </a:lvl1pPr>
      <a:lvl2pPr marL="515938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2pPr>
      <a:lvl3pPr marL="804863" indent="-63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defRPr sz="1400">
          <a:solidFill>
            <a:schemeClr val="tx1"/>
          </a:solidFill>
          <a:latin typeface="+mn-lt"/>
          <a:ea typeface="ＭＳ Ｐゴシック" charset="-128"/>
        </a:defRPr>
      </a:lvl3pPr>
      <a:lvl4pPr marL="1430338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  <a:ea typeface="ＭＳ Ｐゴシック" charset="-128"/>
        </a:defRPr>
      </a:lvl4pPr>
      <a:lvl5pPr marL="1719263" indent="-79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defRPr sz="1200">
          <a:solidFill>
            <a:schemeClr val="tx1"/>
          </a:solidFill>
          <a:latin typeface="+mn-lt"/>
          <a:ea typeface="ＭＳ Ｐゴシック" charset="-128"/>
        </a:defRPr>
      </a:lvl5pPr>
      <a:lvl6pPr marL="2176463" indent="-7938" algn="l" rtl="0" fontAlgn="base">
        <a:spcBef>
          <a:spcPct val="20000"/>
        </a:spcBef>
        <a:spcAft>
          <a:spcPct val="0"/>
        </a:spcAft>
        <a:buClr>
          <a:schemeClr val="tx1"/>
        </a:buClr>
        <a:defRPr sz="1200">
          <a:solidFill>
            <a:schemeClr val="tx1"/>
          </a:solidFill>
          <a:latin typeface="+mn-lt"/>
          <a:ea typeface="ＭＳ Ｐゴシック" charset="-128"/>
        </a:defRPr>
      </a:lvl6pPr>
      <a:lvl7pPr marL="2633663" indent="-7938" algn="l" rtl="0" fontAlgn="base">
        <a:spcBef>
          <a:spcPct val="20000"/>
        </a:spcBef>
        <a:spcAft>
          <a:spcPct val="0"/>
        </a:spcAft>
        <a:buClr>
          <a:schemeClr val="tx1"/>
        </a:buClr>
        <a:defRPr sz="1200">
          <a:solidFill>
            <a:schemeClr val="tx1"/>
          </a:solidFill>
          <a:latin typeface="+mn-lt"/>
          <a:ea typeface="ＭＳ Ｐゴシック" charset="-128"/>
        </a:defRPr>
      </a:lvl7pPr>
      <a:lvl8pPr marL="3090863" indent="-7938" algn="l" rtl="0" fontAlgn="base">
        <a:spcBef>
          <a:spcPct val="20000"/>
        </a:spcBef>
        <a:spcAft>
          <a:spcPct val="0"/>
        </a:spcAft>
        <a:buClr>
          <a:schemeClr val="tx1"/>
        </a:buClr>
        <a:defRPr sz="1200">
          <a:solidFill>
            <a:schemeClr val="tx1"/>
          </a:solidFill>
          <a:latin typeface="+mn-lt"/>
          <a:ea typeface="ＭＳ Ｐゴシック" charset="-128"/>
        </a:defRPr>
      </a:lvl8pPr>
      <a:lvl9pPr marL="3548063" indent="-7938" algn="l" rtl="0" fontAlgn="base">
        <a:spcBef>
          <a:spcPct val="20000"/>
        </a:spcBef>
        <a:spcAft>
          <a:spcPct val="0"/>
        </a:spcAft>
        <a:buClr>
          <a:schemeClr val="tx1"/>
        </a:buClr>
        <a:defRPr sz="12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lide Number Placeholder 5"/>
          <p:cNvSpPr>
            <a:spLocks noGrp="1"/>
          </p:cNvSpPr>
          <p:nvPr userDrawn="1"/>
        </p:nvSpPr>
        <p:spPr bwMode="auto">
          <a:xfrm>
            <a:off x="410816" y="6375719"/>
            <a:ext cx="321508" cy="256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301" tIns="32150" rIns="64301" bIns="32150" anchor="ctr"/>
          <a:lstStyle/>
          <a:p>
            <a:pPr defTabSz="321503"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81F9A6DD-33EE-4EBA-8B5F-0DF751E3DA32}" type="slidenum">
              <a:rPr lang="en-US" sz="1100">
                <a:solidFill>
                  <a:srgbClr val="7F7F7F"/>
                </a:solidFill>
                <a:latin typeface="Helvetica Neue" pitchFamily="-84" charset="0"/>
                <a:ea typeface="ヒラギノ角ゴ ProN W3" pitchFamily="-84" charset="-128"/>
                <a:cs typeface="ヒラギノ角ゴ ProN W3"/>
              </a:rPr>
              <a:pPr defTabSz="321503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‹#›</a:t>
            </a:fld>
            <a:endParaRPr lang="en-US" sz="1100">
              <a:solidFill>
                <a:srgbClr val="7F7F7F"/>
              </a:solidFill>
              <a:latin typeface="Helvetica Neue" pitchFamily="-84" charset="0"/>
              <a:ea typeface="ヒラギノ角ゴ ProN W3" pitchFamily="-84" charset="-128"/>
              <a:cs typeface="ヒラギノ角ゴ ProN W3"/>
            </a:endParaRPr>
          </a:p>
        </p:txBody>
      </p:sp>
      <p:pic>
        <p:nvPicPr>
          <p:cNvPr id="1027" name="Picture 2" descr="opening_logo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588809" y="1070621"/>
            <a:ext cx="4206396" cy="436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0975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ransition advClick="0" advTm="20000"/>
  <p:txStyles>
    <p:titleStyle>
      <a:lvl1pPr algn="l" defTabSz="32150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991918"/>
          </a:solidFill>
          <a:latin typeface="+mj-lt"/>
          <a:ea typeface="+mj-ea"/>
          <a:cs typeface="+mj-cs"/>
        </a:defRPr>
      </a:lvl1pPr>
      <a:lvl2pPr algn="l" defTabSz="32150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991918"/>
          </a:solidFill>
          <a:latin typeface="Helvetica Neue" charset="0"/>
          <a:ea typeface="ヒラギノ角ゴ ProN W3" charset="0"/>
          <a:cs typeface="ヒラギノ角ゴ ProN W3" charset="0"/>
        </a:defRPr>
      </a:lvl2pPr>
      <a:lvl3pPr algn="l" defTabSz="32150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991918"/>
          </a:solidFill>
          <a:latin typeface="Helvetica Neue" charset="0"/>
          <a:ea typeface="ヒラギノ角ゴ ProN W3" charset="0"/>
          <a:cs typeface="ヒラギノ角ゴ ProN W3" charset="0"/>
        </a:defRPr>
      </a:lvl3pPr>
      <a:lvl4pPr algn="l" defTabSz="32150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991918"/>
          </a:solidFill>
          <a:latin typeface="Helvetica Neue" charset="0"/>
          <a:ea typeface="ヒラギノ角ゴ ProN W3" charset="0"/>
          <a:cs typeface="ヒラギノ角ゴ ProN W3" charset="0"/>
        </a:defRPr>
      </a:lvl4pPr>
      <a:lvl5pPr algn="l" defTabSz="32150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991918"/>
          </a:solidFill>
          <a:latin typeface="Helvetica Neue" charset="0"/>
          <a:ea typeface="ヒラギノ角ゴ ProN W3" charset="0"/>
          <a:cs typeface="ヒラギノ角ゴ ProN W3" charset="0"/>
        </a:defRPr>
      </a:lvl5pPr>
      <a:lvl6pPr marL="1768267" indent="-160752" algn="l" defTabSz="32150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>
          <a:solidFill>
            <a:srgbClr val="991918"/>
          </a:solidFill>
          <a:latin typeface="Helvetica Neue" charset="0"/>
          <a:ea typeface="ヒラギノ角ゴ ProN W3" charset="0"/>
          <a:cs typeface="ヒラギノ角ゴ ProN W3" charset="0"/>
        </a:defRPr>
      </a:lvl6pPr>
      <a:lvl7pPr marL="2089770" indent="-160752" algn="l" defTabSz="32150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>
          <a:solidFill>
            <a:srgbClr val="991918"/>
          </a:solidFill>
          <a:latin typeface="Helvetica Neue" charset="0"/>
          <a:ea typeface="ヒラギノ角ゴ ProN W3" charset="0"/>
          <a:cs typeface="ヒラギノ角ゴ ProN W3" charset="0"/>
        </a:defRPr>
      </a:lvl7pPr>
      <a:lvl8pPr marL="2411273" indent="-160752" algn="l" defTabSz="32150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>
          <a:solidFill>
            <a:srgbClr val="991918"/>
          </a:solidFill>
          <a:latin typeface="Helvetica Neue" charset="0"/>
          <a:ea typeface="ヒラギノ角ゴ ProN W3" charset="0"/>
          <a:cs typeface="ヒラギノ角ゴ ProN W3" charset="0"/>
        </a:defRPr>
      </a:lvl8pPr>
      <a:lvl9pPr marL="2732776" indent="-160752" algn="l" defTabSz="32150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>
          <a:solidFill>
            <a:srgbClr val="991918"/>
          </a:solidFill>
          <a:latin typeface="Helvetica Neue" charset="0"/>
          <a:ea typeface="ヒラギノ角ゴ ProN W3" charset="0"/>
          <a:cs typeface="ヒラギノ角ゴ ProN W3" charset="0"/>
        </a:defRPr>
      </a:lvl9pPr>
    </p:titleStyle>
    <p:bodyStyle>
      <a:lvl1pPr marL="241127" indent="-241127" algn="l" defTabSz="321503" rtl="0" eaLnBrk="0" fontAlgn="base" hangingPunct="0">
        <a:spcBef>
          <a:spcPts val="168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500">
          <a:solidFill>
            <a:srgbClr val="646464"/>
          </a:solidFill>
          <a:latin typeface="+mn-lt"/>
          <a:ea typeface="+mn-ea"/>
          <a:cs typeface="+mn-cs"/>
        </a:defRPr>
      </a:lvl1pPr>
      <a:lvl2pPr marL="522442" indent="-200939" algn="l" defTabSz="321503" rtl="0" eaLnBrk="0" fontAlgn="base" hangingPunct="0">
        <a:spcBef>
          <a:spcPts val="168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100">
          <a:solidFill>
            <a:srgbClr val="646464"/>
          </a:solidFill>
          <a:latin typeface="+mn-lt"/>
          <a:ea typeface="+mn-ea"/>
          <a:cs typeface="+mn-cs"/>
        </a:defRPr>
      </a:lvl2pPr>
      <a:lvl3pPr marL="803758" indent="-160752" algn="l" defTabSz="321503" rtl="0" eaLnBrk="0" fontAlgn="base" hangingPunct="0">
        <a:spcBef>
          <a:spcPts val="168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100">
          <a:solidFill>
            <a:srgbClr val="646464"/>
          </a:solidFill>
          <a:latin typeface="+mn-lt"/>
          <a:ea typeface="+mn-ea"/>
          <a:cs typeface="+mn-cs"/>
        </a:defRPr>
      </a:lvl3pPr>
      <a:lvl4pPr marL="1125261" indent="-160752" algn="l" defTabSz="321503" rtl="0" eaLnBrk="0" fontAlgn="base" hangingPunct="0">
        <a:spcBef>
          <a:spcPts val="168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100">
          <a:solidFill>
            <a:srgbClr val="646464"/>
          </a:solidFill>
          <a:latin typeface="+mn-lt"/>
          <a:ea typeface="+mn-ea"/>
          <a:cs typeface="+mn-cs"/>
        </a:defRPr>
      </a:lvl4pPr>
      <a:lvl5pPr marL="1446764" indent="-160752" algn="l" defTabSz="321503" rtl="0" eaLnBrk="0" fontAlgn="base" hangingPunct="0">
        <a:spcBef>
          <a:spcPts val="168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100">
          <a:solidFill>
            <a:srgbClr val="646464"/>
          </a:solidFill>
          <a:latin typeface="+mn-lt"/>
          <a:ea typeface="+mn-ea"/>
          <a:cs typeface="+mn-cs"/>
        </a:defRPr>
      </a:lvl5pPr>
      <a:lvl6pPr marL="1768267" indent="-160752" algn="l" defTabSz="321503" rtl="0" eaLnBrk="0" fontAlgn="base" hangingPunct="0">
        <a:spcBef>
          <a:spcPts val="1688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100">
          <a:solidFill>
            <a:srgbClr val="646464"/>
          </a:solidFill>
          <a:latin typeface="+mn-lt"/>
          <a:ea typeface="+mn-ea"/>
          <a:cs typeface="+mn-cs"/>
        </a:defRPr>
      </a:lvl6pPr>
      <a:lvl7pPr marL="2089770" indent="-160752" algn="l" defTabSz="321503" rtl="0" eaLnBrk="0" fontAlgn="base" hangingPunct="0">
        <a:spcBef>
          <a:spcPts val="1688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100">
          <a:solidFill>
            <a:srgbClr val="646464"/>
          </a:solidFill>
          <a:latin typeface="+mn-lt"/>
          <a:ea typeface="+mn-ea"/>
          <a:cs typeface="+mn-cs"/>
        </a:defRPr>
      </a:lvl7pPr>
      <a:lvl8pPr marL="2411273" indent="-160752" algn="l" defTabSz="321503" rtl="0" eaLnBrk="0" fontAlgn="base" hangingPunct="0">
        <a:spcBef>
          <a:spcPts val="1688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100">
          <a:solidFill>
            <a:srgbClr val="646464"/>
          </a:solidFill>
          <a:latin typeface="+mn-lt"/>
          <a:ea typeface="+mn-ea"/>
          <a:cs typeface="+mn-cs"/>
        </a:defRPr>
      </a:lvl8pPr>
      <a:lvl9pPr marL="2732776" indent="-160752" algn="l" defTabSz="321503" rtl="0" eaLnBrk="0" fontAlgn="base" hangingPunct="0">
        <a:spcBef>
          <a:spcPts val="1688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100">
          <a:solidFill>
            <a:srgbClr val="646464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150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503" algn="l" defTabSz="32150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3006" algn="l" defTabSz="32150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509" algn="l" defTabSz="32150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6012" algn="l" defTabSz="32150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515" algn="l" defTabSz="32150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9018" algn="l" defTabSz="32150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521" algn="l" defTabSz="32150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2024" algn="l" defTabSz="32150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elections-committee@lists.openstack.org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4882074"/>
      </p:ext>
    </p:extLst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7132" y="922854"/>
            <a:ext cx="860213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Election Processes:</a:t>
            </a:r>
          </a:p>
          <a:p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The </a:t>
            </a:r>
            <a:r>
              <a:rPr lang="en-US" dirty="0" err="1" smtClean="0"/>
              <a:t>OpenStack</a:t>
            </a:r>
            <a:r>
              <a:rPr lang="en-US" dirty="0" smtClean="0"/>
              <a:t> Foundation has 3 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Technical leadership of PTL’s – Process set by technical </a:t>
            </a:r>
            <a:r>
              <a:rPr lang="en-US" dirty="0" smtClean="0"/>
              <a:t>community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Platinum Member-Appointed by Members-8 slots</a:t>
            </a:r>
            <a:endParaRPr lang="en-US" dirty="0" smtClean="0"/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Gold Member – Director Elections – 8 Slots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solidFill>
                  <a:srgbClr val="0033FF"/>
                </a:solidFill>
              </a:rPr>
              <a:t>Individual Director Elections – 8 Slots</a:t>
            </a:r>
          </a:p>
          <a:p>
            <a:pPr marL="800100" lvl="1" indent="-342900">
              <a:buFont typeface="Arial"/>
              <a:buChar char="•"/>
            </a:pPr>
            <a:endParaRPr lang="en-US" dirty="0">
              <a:solidFill>
                <a:srgbClr val="0033FF"/>
              </a:solidFill>
            </a:endParaRPr>
          </a:p>
          <a:p>
            <a:pPr marL="800100" lvl="1" indent="-342900">
              <a:buFont typeface="Arial"/>
              <a:buChar char="•"/>
            </a:pPr>
            <a:endParaRPr lang="en-US" dirty="0" smtClean="0">
              <a:solidFill>
                <a:srgbClr val="0033FF"/>
              </a:solidFill>
            </a:endParaRPr>
          </a:p>
          <a:p>
            <a:pPr marL="800100" lvl="1" indent="-342900">
              <a:buFont typeface="Arial"/>
              <a:buChar char="•"/>
            </a:pPr>
            <a:endParaRPr lang="en-US" dirty="0">
              <a:solidFill>
                <a:srgbClr val="0033FF"/>
              </a:solidFill>
            </a:endParaRPr>
          </a:p>
          <a:p>
            <a:r>
              <a:rPr lang="en-US" sz="2400" dirty="0" smtClean="0">
                <a:solidFill>
                  <a:srgbClr val="0033FF"/>
                </a:solidFill>
              </a:rPr>
              <a:t>The board is reviewing how Individual Directors are Elected</a:t>
            </a:r>
          </a:p>
          <a:p>
            <a:endParaRPr lang="en-US" sz="2400" dirty="0" smtClean="0">
              <a:solidFill>
                <a:srgbClr val="0033FF"/>
              </a:solidFill>
            </a:endParaRP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solidFill>
                  <a:srgbClr val="0033FF"/>
                </a:solidFill>
              </a:rPr>
              <a:t>Dramatic growth of community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solidFill>
                  <a:srgbClr val="0033FF"/>
                </a:solidFill>
              </a:rPr>
              <a:t>Desire for diverse representation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solidFill>
                  <a:srgbClr val="0033FF"/>
                </a:solidFill>
              </a:rPr>
              <a:t>Inspire the community to participate</a:t>
            </a:r>
          </a:p>
          <a:p>
            <a:pPr marL="800100" lvl="1" indent="-342900">
              <a:buFont typeface="Arial"/>
              <a:buChar char="•"/>
            </a:pPr>
            <a:endParaRPr lang="en-US" dirty="0" smtClean="0">
              <a:solidFill>
                <a:srgbClr val="0033FF"/>
              </a:solidFill>
            </a:endParaRPr>
          </a:p>
          <a:p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86254"/>
            <a:ext cx="8766175" cy="413279"/>
          </a:xfrm>
        </p:spPr>
        <p:txBody>
          <a:bodyPr/>
          <a:lstStyle/>
          <a:p>
            <a:r>
              <a:rPr lang="en-US" dirty="0" smtClean="0"/>
              <a:t>Elections – Which Elections?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13266" y="3158067"/>
            <a:ext cx="8314267" cy="22098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17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5599" y="1254902"/>
            <a:ext cx="811953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Turns out we need to proceed but with </a:t>
            </a:r>
            <a:r>
              <a:rPr lang="en-US" sz="2400" dirty="0" smtClean="0"/>
              <a:t>care</a:t>
            </a: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/>
              <a:t>The Foundation is a Delaware Non-Stock Corporation and need to comply with Delaware corporate law (the </a:t>
            </a:r>
            <a:r>
              <a:rPr lang="en-US" dirty="0" smtClean="0"/>
              <a:t>TC </a:t>
            </a:r>
            <a:r>
              <a:rPr lang="en-US" dirty="0"/>
              <a:t>is not a Board committee and does not need to comply with Delaware law</a:t>
            </a:r>
            <a:r>
              <a:rPr lang="en-US" dirty="0" smtClean="0"/>
              <a:t>)</a:t>
            </a:r>
            <a:endParaRPr lang="en-US" dirty="0"/>
          </a:p>
          <a:p>
            <a:pPr marL="800100" lvl="1" indent="-342900">
              <a:buFont typeface="Arial"/>
              <a:buChar char="•"/>
            </a:pPr>
            <a:r>
              <a:rPr lang="en-US" dirty="0"/>
              <a:t>Delaware corporate law recognizes two systems: single vote system  (i.e. one vote for each director) with cumulative voting as an option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/>
              <a:t>Delaware corporate </a:t>
            </a:r>
            <a:r>
              <a:rPr lang="en-US" dirty="0" smtClean="0"/>
              <a:t>law </a:t>
            </a:r>
            <a:r>
              <a:rPr lang="en-US" dirty="0"/>
              <a:t>provides for flexibility if not “otherwise prohibited”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/>
              <a:t>Individual Member Director Elections use the cumulative voting option</a:t>
            </a:r>
          </a:p>
          <a:p>
            <a:pPr marL="1257300" lvl="2" indent="-342900">
              <a:buFont typeface="Arial"/>
              <a:buChar char="•"/>
            </a:pPr>
            <a:r>
              <a:rPr lang="en-US" dirty="0"/>
              <a:t>Allows members to </a:t>
            </a:r>
            <a:r>
              <a:rPr lang="en-US" dirty="0" smtClean="0"/>
              <a:t>use eight votes for one candidate</a:t>
            </a:r>
          </a:p>
          <a:p>
            <a:pPr marL="1257300" lvl="2" indent="-342900">
              <a:buFont typeface="Arial"/>
              <a:buChar char="•"/>
            </a:pPr>
            <a:r>
              <a:rPr lang="en-US" dirty="0" smtClean="0"/>
              <a:t>Votes for a candidate  can be “wasted” </a:t>
            </a: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/>
              <a:t>Our membership argues on both sides of this equation with some wanting to preserve the current system and others that want to change it</a:t>
            </a:r>
            <a:r>
              <a:rPr lang="en-US" dirty="0" smtClean="0"/>
              <a:t>.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Risk of mistake: </a:t>
            </a:r>
            <a:r>
              <a:rPr lang="en-US" dirty="0" smtClean="0"/>
              <a:t>Adopting </a:t>
            </a:r>
            <a:r>
              <a:rPr lang="en-US" dirty="0"/>
              <a:t>a system that is not permissible under Delaware corporate law, those directors will not be properly </a:t>
            </a:r>
            <a:r>
              <a:rPr lang="en-US" dirty="0" smtClean="0"/>
              <a:t>elected and thus</a:t>
            </a:r>
            <a:endParaRPr lang="en-US" dirty="0"/>
          </a:p>
          <a:p>
            <a:pPr marL="800100" lvl="1" indent="-342900">
              <a:buFont typeface="Arial"/>
              <a:buChar char="•"/>
            </a:pPr>
            <a:r>
              <a:rPr lang="en-US" dirty="0"/>
              <a:t>Their votes at the Board meetings will not count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/>
              <a:t>Board actions may not be effective because these votes don’t count</a:t>
            </a:r>
          </a:p>
          <a:p>
            <a:pPr lvl="1"/>
            <a:endParaRPr lang="en-US" dirty="0"/>
          </a:p>
          <a:p>
            <a:pPr marL="800100" lvl="1" indent="-342900">
              <a:buFont typeface="Arial"/>
              <a:buChar char="•"/>
            </a:pPr>
            <a:endParaRPr lang="en-US" dirty="0" smtClean="0"/>
          </a:p>
          <a:p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111654"/>
            <a:ext cx="8766175" cy="514879"/>
          </a:xfrm>
        </p:spPr>
        <p:txBody>
          <a:bodyPr/>
          <a:lstStyle/>
          <a:p>
            <a:r>
              <a:rPr lang="en-US" dirty="0" smtClean="0"/>
              <a:t>Elections – So just pick a system and get on with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20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5599" y="1100666"/>
            <a:ext cx="811953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Proposed Options: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Condorcet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Single Transferable Vote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Both systems have numerous options and need to pick an option 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Current proposals </a:t>
            </a:r>
            <a:r>
              <a:rPr lang="en-US" dirty="0" smtClean="0"/>
              <a:t> are in gray area of Delaware corporate law and experts have very different opinions about enforceability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Minimum requirement: the system must be explained in sufficient detail and “simplicity” so a Delaware judge could understand it and “enforce” compliance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Adoption is not simple: modifying bylaws to change this vote is part of “protected provisions” </a:t>
            </a:r>
            <a:r>
              <a:rPr lang="en-US" dirty="0"/>
              <a:t> </a:t>
            </a:r>
            <a:r>
              <a:rPr lang="en-US" dirty="0" smtClean="0"/>
              <a:t>with special approval requirements:</a:t>
            </a:r>
            <a:endParaRPr lang="en-US" dirty="0"/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Two thirds of Board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Majority of Individual Members voting with a minimum of 25% of Individual Members voting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Note: Other coordinating changes could require special votes of Platinum and Gold Members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Effective only prospectively: an approval at the 2014 Annual meeting (January 2014 vote) would take effect in the 2015 Board elections</a:t>
            </a:r>
            <a:endParaRPr lang="en-US" dirty="0"/>
          </a:p>
          <a:p>
            <a:pPr marL="800100" lvl="1" indent="-342900">
              <a:buFont typeface="Arial"/>
              <a:buChar char="•"/>
            </a:pPr>
            <a:endParaRPr lang="en-US" dirty="0" smtClean="0"/>
          </a:p>
          <a:p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111654"/>
            <a:ext cx="8766175" cy="514879"/>
          </a:xfrm>
        </p:spPr>
        <p:txBody>
          <a:bodyPr/>
          <a:lstStyle/>
          <a:p>
            <a:r>
              <a:rPr lang="en-US" dirty="0" smtClean="0"/>
              <a:t>Corporate Governance Cautions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04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11654"/>
            <a:ext cx="8766175" cy="481012"/>
          </a:xfrm>
        </p:spPr>
        <p:txBody>
          <a:bodyPr/>
          <a:lstStyle/>
          <a:p>
            <a:r>
              <a:rPr lang="en-US" dirty="0" smtClean="0"/>
              <a:t>So How will we figure this out?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67268" y="1253067"/>
            <a:ext cx="7933266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Process:</a:t>
            </a:r>
          </a:p>
          <a:p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Come up with options and understand the legal constraints</a:t>
            </a:r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Analyze the available options 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dirty="0" smtClean="0"/>
              <a:t>Keep or Modify the current system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dirty="0" smtClean="0"/>
              <a:t>Find an alternative that is preferred by the membership and may meet legal requirements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Single transferrable Vote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Condorcet</a:t>
            </a:r>
          </a:p>
          <a:p>
            <a:pPr marL="1257300" lvl="2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Inform the membership and seek feedback</a:t>
            </a:r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Present an option to the board this month for vote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If a change - proposed system to be voted on in the January election cycle for use in later cycles 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Option must be plain language describable</a:t>
            </a:r>
          </a:p>
          <a:p>
            <a:pPr marL="800100" lvl="1" indent="-342900">
              <a:buFont typeface="+mj-lt"/>
              <a:buAutoNum type="arabicPeriod"/>
            </a:pP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Left Arrow 4"/>
          <p:cNvSpPr/>
          <p:nvPr/>
        </p:nvSpPr>
        <p:spPr>
          <a:xfrm>
            <a:off x="5706533" y="4157134"/>
            <a:ext cx="2692400" cy="484632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 are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32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66" y="153988"/>
            <a:ext cx="8720667" cy="514879"/>
          </a:xfrm>
        </p:spPr>
        <p:txBody>
          <a:bodyPr/>
          <a:lstStyle/>
          <a:p>
            <a:r>
              <a:rPr lang="en-US" dirty="0" smtClean="0"/>
              <a:t>Single Transferrable Vote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665" y="1072361"/>
            <a:ext cx="7653867" cy="5681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5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1" y="60855"/>
            <a:ext cx="8763000" cy="582612"/>
          </a:xfrm>
        </p:spPr>
        <p:txBody>
          <a:bodyPr/>
          <a:lstStyle/>
          <a:p>
            <a:r>
              <a:rPr lang="en-US" dirty="0" smtClean="0"/>
              <a:t>Condorcet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99" y="761999"/>
            <a:ext cx="8302333" cy="4301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58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093788"/>
            <a:ext cx="8766175" cy="523345"/>
          </a:xfrm>
        </p:spPr>
        <p:txBody>
          <a:bodyPr/>
          <a:lstStyle/>
          <a:p>
            <a:r>
              <a:rPr lang="en-US" dirty="0" smtClean="0"/>
              <a:t>Your thoughts?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43001" y="1888097"/>
            <a:ext cx="530468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Questions and Feedback – Microphones are open</a:t>
            </a:r>
          </a:p>
          <a:p>
            <a:endParaRPr lang="en-US" dirty="0" smtClean="0"/>
          </a:p>
          <a:p>
            <a:pPr algn="ctr"/>
            <a:r>
              <a:rPr lang="en-US" dirty="0" smtClean="0"/>
              <a:t>                                    Or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Email to the mailing list:</a:t>
            </a:r>
          </a:p>
          <a:p>
            <a:endParaRPr lang="en-US" dirty="0"/>
          </a:p>
          <a:p>
            <a:r>
              <a:rPr lang="en-US" dirty="0" smtClean="0">
                <a:hlinkClick r:id="rId2"/>
              </a:rPr>
              <a:t>elections</a:t>
            </a:r>
            <a:r>
              <a:rPr lang="en-US" dirty="0">
                <a:hlinkClick r:id="rId2"/>
              </a:rPr>
              <a:t>-committee@</a:t>
            </a:r>
            <a:r>
              <a:rPr lang="en-US" dirty="0" smtClean="0">
                <a:hlinkClick r:id="rId2"/>
              </a:rPr>
              <a:t>lists.openstack.org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83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art_Cloud_PPT_template_white">
  <a:themeElements>
    <a:clrScheme name="2013CloudBase">
      <a:dk1>
        <a:srgbClr val="000000"/>
      </a:dk1>
      <a:lt1>
        <a:srgbClr val="FFFFFF"/>
      </a:lt1>
      <a:dk2>
        <a:srgbClr val="003F69"/>
      </a:dk2>
      <a:lt2>
        <a:srgbClr val="83D1F5"/>
      </a:lt2>
      <a:accent1>
        <a:srgbClr val="008ABF"/>
      </a:accent1>
      <a:accent2>
        <a:srgbClr val="DD731C"/>
      </a:accent2>
      <a:accent3>
        <a:srgbClr val="A5A215"/>
      </a:accent3>
      <a:accent4>
        <a:srgbClr val="00649D"/>
      </a:accent4>
      <a:accent5>
        <a:srgbClr val="007670"/>
      </a:accent5>
      <a:accent6>
        <a:srgbClr val="3B0256"/>
      </a:accent6>
      <a:hlink>
        <a:srgbClr val="595959"/>
      </a:hlink>
      <a:folHlink>
        <a:srgbClr val="7F7F7F"/>
      </a:folHlink>
    </a:clrScheme>
    <a:fontScheme name="Smart_Cloud_PPT_template_whi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mart_Cloud_PPT_template_whi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71BFC5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66ADB2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Helvetica Neue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4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Gill Sans" charset="0"/>
            <a:ea typeface="ヒラギノ角ゴ ProN W3" charset="0"/>
            <a:cs typeface="ヒラギノ角ゴ ProN W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4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Gill Sans" charset="0"/>
            <a:ea typeface="ヒラギノ角ゴ ProN W3" charset="0"/>
            <a:cs typeface="ヒラギノ角ゴ ProN W3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75525</TotalTime>
  <Words>515</Words>
  <Application>Microsoft Office PowerPoint</Application>
  <PresentationFormat>On-screen Show (4:3)</PresentationFormat>
  <Paragraphs>69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Smart_Cloud_PPT_template_white</vt:lpstr>
      <vt:lpstr>4_Office Theme</vt:lpstr>
      <vt:lpstr>PowerPoint Presentation</vt:lpstr>
      <vt:lpstr>Elections – Which Elections?</vt:lpstr>
      <vt:lpstr>Elections – So just pick a system and get on with it</vt:lpstr>
      <vt:lpstr>Corporate Governance Cautions</vt:lpstr>
      <vt:lpstr>So How will we figure this out?</vt:lpstr>
      <vt:lpstr>Single Transferrable Vote</vt:lpstr>
      <vt:lpstr>Condorcet</vt:lpstr>
      <vt:lpstr>Your thoughts?</vt:lpstr>
    </vt:vector>
  </TitlesOfParts>
  <Company>Johanna Koester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OpenStack Executive Review Board October 29, 2012</dc:title>
  <dc:creator>Johanna Koester</dc:creator>
  <cp:lastModifiedBy>Radcliffe, Mark</cp:lastModifiedBy>
  <cp:revision>701</cp:revision>
  <cp:lastPrinted>2012-10-01T14:20:05Z</cp:lastPrinted>
  <dcterms:created xsi:type="dcterms:W3CDTF">2013-01-18T10:24:17Z</dcterms:created>
  <dcterms:modified xsi:type="dcterms:W3CDTF">2013-11-07T03:57:41Z</dcterms:modified>
</cp:coreProperties>
</file>